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quickStyle15.xml" ContentType="application/vnd.openxmlformats-officedocument.drawingml.diagramStyle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0" r:id="rId2"/>
    <p:sldId id="258" r:id="rId3"/>
    <p:sldId id="259" r:id="rId4"/>
    <p:sldId id="322" r:id="rId5"/>
    <p:sldId id="261" r:id="rId6"/>
    <p:sldId id="330" r:id="rId7"/>
    <p:sldId id="262" r:id="rId8"/>
    <p:sldId id="331" r:id="rId9"/>
    <p:sldId id="265" r:id="rId10"/>
    <p:sldId id="266" r:id="rId11"/>
    <p:sldId id="267" r:id="rId12"/>
    <p:sldId id="268" r:id="rId13"/>
    <p:sldId id="295" r:id="rId14"/>
    <p:sldId id="296" r:id="rId15"/>
    <p:sldId id="309" r:id="rId16"/>
    <p:sldId id="310" r:id="rId17"/>
    <p:sldId id="311" r:id="rId18"/>
    <p:sldId id="292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14" r:id="rId28"/>
  </p:sldIdLst>
  <p:sldSz cx="7734300" cy="10909300"/>
  <p:notesSz cx="7734300" cy="1090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3B9"/>
    <a:srgbClr val="B9E3E5"/>
    <a:srgbClr val="8B86EE"/>
    <a:srgbClr val="3C9DA2"/>
    <a:srgbClr val="B5CD85"/>
    <a:srgbClr val="FFD13F"/>
    <a:srgbClr val="8DC590"/>
    <a:srgbClr val="FA6D2E"/>
    <a:srgbClr val="B29288"/>
    <a:srgbClr val="9B7265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0906" autoAdjust="0"/>
    <p:restoredTop sz="98930" autoAdjust="0"/>
  </p:normalViewPr>
  <p:slideViewPr>
    <p:cSldViewPr>
      <p:cViewPr>
        <p:scale>
          <a:sx n="100" d="100"/>
          <a:sy n="100" d="100"/>
        </p:scale>
        <p:origin x="-492" y="23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83333333333583"/>
          <c:y val="0.12361072773872619"/>
          <c:w val="0.56500026246720003"/>
          <c:h val="0.876389272261282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1.9565787972155663E-2"/>
                  <c:y val="-5.6038733794639334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4.7192742211572009E-3"/>
                  <c:y val="-9.8811739441660704E-2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-1.7992125984252299E-2"/>
                  <c:y val="-5.7446910045336523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0.10465651032751352"/>
                  <c:y val="-9.0493517855722475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1579082505991223"/>
                  <c:y val="-3.966306537264241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1502995549469359"/>
                  <c:y val="1.7173594579747428E-2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4.9343832020997513E-2"/>
                  <c:y val="0.12190777024964977"/>
                </c:manualLayout>
              </c:layout>
              <c:showPercent val="1"/>
              <c:separator>. </c:separator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149.4</c:v>
                </c:pt>
                <c:pt idx="1">
                  <c:v>58.8</c:v>
                </c:pt>
                <c:pt idx="2">
                  <c:v>6.7</c:v>
                </c:pt>
                <c:pt idx="3">
                  <c:v>4.8</c:v>
                </c:pt>
                <c:pt idx="4">
                  <c:v>2.8</c:v>
                </c:pt>
                <c:pt idx="5">
                  <c:v>6.2</c:v>
                </c:pt>
                <c:pt idx="6">
                  <c:v>17.899999999999999</c:v>
                </c:pt>
                <c:pt idx="7">
                  <c:v>816.5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На 1 жителя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9797900262471"/>
          <c:y val="8.3448293963254594E-2"/>
        </c:manualLayout>
      </c:layout>
    </c:title>
    <c:plotArea>
      <c:layout>
        <c:manualLayout>
          <c:layoutTarget val="inner"/>
          <c:xMode val="edge"/>
          <c:yMode val="edge"/>
          <c:x val="0.14504129998456144"/>
          <c:y val="0.17267116610423697"/>
          <c:w val="0.73932916473676058"/>
          <c:h val="0.71820547431571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-2.9411764705882392E-3"/>
                  <c:y val="-2.4761904761904791E-2"/>
                </c:manualLayout>
              </c:layout>
              <c:showVal val="1"/>
            </c:dLbl>
            <c:dLbl>
              <c:idx val="1"/>
              <c:layout>
                <c:manualLayout>
                  <c:x val="8.8235294117647745E-2"/>
                  <c:y val="-9.5238095238095247E-2"/>
                </c:manualLayout>
              </c:layout>
              <c:showVal val="1"/>
            </c:dLbl>
            <c:numFmt formatCode="#,##0[$₽-485]" sourceLinked="0"/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4991</c:v>
                </c:pt>
                <c:pt idx="1">
                  <c:v>549</c:v>
                </c:pt>
                <c:pt idx="2">
                  <c:v>3116</c:v>
                </c:pt>
                <c:pt idx="3">
                  <c:v>26658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49"/>
          <c:w val="0.82097550306211764"/>
          <c:h val="0.665808330179721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416769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473001.2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493098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544976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517171</c:v>
                </c:pt>
              </c:numCache>
            </c:numRef>
          </c:val>
        </c:ser>
        <c:axId val="181535104"/>
        <c:axId val="181536640"/>
      </c:barChart>
      <c:catAx>
        <c:axId val="181535104"/>
        <c:scaling>
          <c:orientation val="minMax"/>
        </c:scaling>
        <c:delete val="1"/>
        <c:axPos val="b"/>
        <c:tickLblPos val="none"/>
        <c:crossAx val="181536640"/>
        <c:crosses val="autoZero"/>
        <c:auto val="1"/>
        <c:lblAlgn val="ctr"/>
        <c:lblOffset val="100"/>
      </c:catAx>
      <c:valAx>
        <c:axId val="181536640"/>
        <c:scaling>
          <c:orientation val="minMax"/>
          <c:max val="60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1535104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7100868856910251"/>
          <c:y val="0.8655020700279985"/>
          <c:w val="0.76345913657345377"/>
          <c:h val="0.1002287481659349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8279527559055109E-2"/>
          <c:y val="0"/>
          <c:w val="0.8066666666666665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A6D2E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B9E3E5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dLbl>
              <c:idx val="3"/>
              <c:layout>
                <c:manualLayout>
                  <c:x val="-1.0044881889763886E-2"/>
                  <c:y val="-6.5450095765056393E-3"/>
                </c:manualLayout>
              </c:layout>
              <c:showPercent val="1"/>
            </c:dLbl>
            <c:dLbl>
              <c:idx val="4"/>
              <c:layout>
                <c:manualLayout>
                  <c:x val="1.334435695538058E-2"/>
                  <c:y val="-5.849719798538713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304486</c:v>
                </c:pt>
                <c:pt idx="1">
                  <c:v>156689</c:v>
                </c:pt>
                <c:pt idx="2">
                  <c:v>32603</c:v>
                </c:pt>
                <c:pt idx="3">
                  <c:v>8943</c:v>
                </c:pt>
                <c:pt idx="4">
                  <c:v>14450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Общее образование </c:v>
                </c:pt>
                <c:pt idx="1">
                  <c:v>Дошкольное образование </c:v>
                </c:pt>
                <c:pt idx="2">
                  <c:v>Дополнительное образование детей</c:v>
                </c:pt>
                <c:pt idx="3">
                  <c:v>Молодежная политика  и оздоровление детей 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52"/>
          <c:w val="0.82097550306211764"/>
          <c:h val="0.665808330179721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64806.3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81702.899999999994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79509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78978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60464</c:v>
                </c:pt>
              </c:numCache>
            </c:numRef>
          </c:val>
        </c:ser>
        <c:axId val="181948800"/>
        <c:axId val="181950336"/>
      </c:barChart>
      <c:catAx>
        <c:axId val="181948800"/>
        <c:scaling>
          <c:orientation val="minMax"/>
        </c:scaling>
        <c:delete val="1"/>
        <c:axPos val="b"/>
        <c:tickLblPos val="none"/>
        <c:crossAx val="181950336"/>
        <c:crosses val="autoZero"/>
        <c:auto val="1"/>
        <c:lblAlgn val="ctr"/>
        <c:lblOffset val="100"/>
      </c:catAx>
      <c:valAx>
        <c:axId val="181950336"/>
        <c:scaling>
          <c:orientation val="minMax"/>
          <c:max val="90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1948800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0740715600205273"/>
          <c:y val="0.8655020700279985"/>
          <c:w val="0.76345913657345377"/>
          <c:h val="0.1002287481659349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0148899656773683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2"/>
              <c:layout>
                <c:manualLayout>
                  <c:x val="-8.8180604988383777E-3"/>
                  <c:y val="-0.12244897959183668"/>
                </c:manualLayout>
              </c:layout>
              <c:showPercent val="1"/>
            </c:dLbl>
            <c:dLbl>
              <c:idx val="3"/>
              <c:layout>
                <c:manualLayout>
                  <c:x val="-1.3378189766413232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77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Учреждения культуры</c:v>
                </c:pt>
                <c:pt idx="1">
                  <c:v>Библиотеки</c:v>
                </c:pt>
                <c:pt idx="2">
                  <c:v>Мероприятия в сфере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52"/>
          <c:w val="0.82097550306211764"/>
          <c:h val="0.665808330179721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76833.8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75894.7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77952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</c:dLbl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91139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г.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Обем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96834</c:v>
                </c:pt>
              </c:numCache>
            </c:numRef>
          </c:val>
        </c:ser>
        <c:gapWidth val="59"/>
        <c:axId val="182345728"/>
        <c:axId val="182347264"/>
      </c:barChart>
      <c:catAx>
        <c:axId val="182345728"/>
        <c:scaling>
          <c:orientation val="minMax"/>
        </c:scaling>
        <c:delete val="1"/>
        <c:axPos val="b"/>
        <c:tickLblPos val="none"/>
        <c:crossAx val="182347264"/>
        <c:crosses val="autoZero"/>
        <c:auto val="1"/>
        <c:lblAlgn val="ctr"/>
        <c:lblOffset val="100"/>
      </c:catAx>
      <c:valAx>
        <c:axId val="182347264"/>
        <c:scaling>
          <c:orientation val="minMax"/>
          <c:max val="10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345728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0.23039566174917786"/>
          <c:y val="0.8655020700279985"/>
          <c:w val="0.62834464657435674"/>
          <c:h val="0.1002287481659349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969404559724213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3"/>
              <c:layout>
                <c:manualLayout>
                  <c:x val="-1.3378189766413241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</c:v>
                </c:pt>
                <c:pt idx="1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81012</c:v>
                </c:pt>
                <c:pt idx="1">
                  <c:v>4317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Социальное обеспечение населения</c:v>
                </c:pt>
                <c:pt idx="1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14837315594171419"/>
          <c:y val="0.15300645611826758"/>
          <c:w val="0.82097550306211764"/>
          <c:h val="0.665808330179722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127822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50829.3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9158596554740999E-3"/>
                  <c:y val="3.9358596065448927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56069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1.9157088122605471E-3"/>
                  <c:y val="1.3119532021816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84826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Объём расходов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31303</c:v>
                </c:pt>
              </c:numCache>
            </c:numRef>
          </c:val>
        </c:ser>
        <c:gapWidth val="76"/>
        <c:axId val="182708864"/>
        <c:axId val="182718848"/>
      </c:barChart>
      <c:catAx>
        <c:axId val="182708864"/>
        <c:scaling>
          <c:orientation val="minMax"/>
        </c:scaling>
        <c:delete val="1"/>
        <c:axPos val="b"/>
        <c:tickLblPos val="none"/>
        <c:crossAx val="182718848"/>
        <c:crosses val="autoZero"/>
        <c:auto val="1"/>
        <c:lblAlgn val="ctr"/>
        <c:lblOffset val="100"/>
      </c:catAx>
      <c:valAx>
        <c:axId val="182718848"/>
        <c:scaling>
          <c:orientation val="minMax"/>
          <c:max val="220000"/>
          <c:min val="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708864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8441865025492646"/>
          <c:y val="0.8655020700279985"/>
          <c:w val="0.76345913657345377"/>
          <c:h val="0.1002287481659349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1612860892388439E-2"/>
          <c:y val="0"/>
          <c:w val="0.9232260498687615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Lbls>
            <c:dLbl>
              <c:idx val="3"/>
              <c:layout>
                <c:manualLayout>
                  <c:x val="-1.3378189766413237E-2"/>
                  <c:y val="-8.7626186149808202E-2"/>
                </c:manualLayout>
              </c:layout>
              <c:showPercent val="1"/>
            </c:dLbl>
            <c:dLbl>
              <c:idx val="4"/>
              <c:layout>
                <c:manualLayout>
                  <c:x val="3.3444816053511892E-3"/>
                  <c:y val="-8.101958409045019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3961</c:v>
                </c:pt>
                <c:pt idx="1">
                  <c:v>15087</c:v>
                </c:pt>
                <c:pt idx="2">
                  <c:v>12255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firstSliceAng val="0"/>
        <c:holeSize val="33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3876811594202896E-2"/>
          <c:y val="0.25959592260269793"/>
          <c:w val="0.56500026246720003"/>
          <c:h val="0.87638927226128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8DC59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A6D2E"/>
              </a:solidFill>
            </c:spPr>
          </c:dPt>
          <c:dPt>
            <c:idx val="5"/>
            <c:spPr>
              <a:solidFill>
                <a:srgbClr val="8B86EE"/>
              </a:solidFill>
            </c:spPr>
          </c:dPt>
          <c:dPt>
            <c:idx val="6"/>
            <c:spPr>
              <a:solidFill>
                <a:srgbClr val="B29288"/>
              </a:solidFill>
            </c:spPr>
          </c:dPt>
          <c:dPt>
            <c:idx val="7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16177593289969194"/>
                  <c:y val="-3.412378685222487E-2"/>
                </c:manualLayout>
              </c:layout>
              <c:showPercent val="1"/>
              <c:separator>. </c:separator>
            </c:dLbl>
            <c:dLbl>
              <c:idx val="1"/>
              <c:layout>
                <c:manualLayout>
                  <c:x val="-8.6635105156838543E-3"/>
                  <c:y val="-0.11848246241947025"/>
                </c:manualLayout>
              </c:layout>
              <c:showPercent val="1"/>
              <c:separator>. </c:separator>
            </c:dLbl>
            <c:dLbl>
              <c:idx val="2"/>
              <c:layout>
                <c:manualLayout>
                  <c:x val="1.5074235645503123E-2"/>
                  <c:y val="-9.1141732283464491E-2"/>
                </c:manualLayout>
              </c:layout>
              <c:showPercent val="1"/>
              <c:separator>. </c:separator>
            </c:dLbl>
            <c:dLbl>
              <c:idx val="3"/>
              <c:layout>
                <c:manualLayout>
                  <c:x val="4.1130320666438415E-3"/>
                  <c:y val="-3.5372031984374212E-2"/>
                </c:manualLayout>
              </c:layout>
              <c:showPercent val="1"/>
              <c:separator>. </c:separator>
            </c:dLbl>
            <c:dLbl>
              <c:idx val="4"/>
              <c:layout>
                <c:manualLayout>
                  <c:x val="0.15051009928106981"/>
                  <c:y val="-4.2378380028077894E-2"/>
                </c:manualLayout>
              </c:layout>
              <c:showPercent val="1"/>
              <c:separator>. </c:separator>
            </c:dLbl>
            <c:dLbl>
              <c:idx val="5"/>
              <c:layout>
                <c:manualLayout>
                  <c:x val="0.12032808398950152"/>
                  <c:y val="-7.6512238295794934E-4"/>
                </c:manualLayout>
              </c:layout>
              <c:showPercent val="1"/>
              <c:separator>. </c:separator>
            </c:dLbl>
            <c:dLbl>
              <c:idx val="6"/>
              <c:layout>
                <c:manualLayout>
                  <c:x val="0.13414983453155321"/>
                  <c:y val="2.5754135384239801E-2"/>
                </c:manualLayout>
              </c:layout>
              <c:showPercent val="1"/>
              <c:separator>. </c:separator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88,7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  <c:separator>. </c:separator>
            </c:dLbl>
            <c:numFmt formatCode="0.00%" sourceLinked="0"/>
            <c:txPr>
              <a:bodyPr rot="0" anchor="t" anchorCtr="1"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eparator>.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</c:v>
                </c:pt>
                <c:pt idx="4">
                  <c:v>Госпошлина</c:v>
                </c:pt>
                <c:pt idx="5">
                  <c:v>Земельный налог</c:v>
                </c:pt>
                <c:pt idx="6">
                  <c:v>Неналоговые доходы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21.1</c:v>
                </c:pt>
                <c:pt idx="1">
                  <c:v>5.9</c:v>
                </c:pt>
                <c:pt idx="2">
                  <c:v>2.2000000000000002</c:v>
                </c:pt>
                <c:pt idx="3">
                  <c:v>179.2</c:v>
                </c:pt>
                <c:pt idx="4">
                  <c:v>68.400000000000006</c:v>
                </c:pt>
                <c:pt idx="5">
                  <c:v>2.6</c:v>
                </c:pt>
                <c:pt idx="6">
                  <c:v>17.8</c:v>
                </c:pt>
                <c:pt idx="7">
                  <c:v>686.6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</c:ser>
        <c:firstSliceAng val="257"/>
        <c:holeSize val="5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43859649122806E-2"/>
          <c:y val="0"/>
          <c:w val="0.8146929824561406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explosion val="3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A6D2E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D13F"/>
              </a:solidFill>
            </c:spPr>
          </c:dPt>
          <c:dLbls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Развитие образования</c:v>
                </c:pt>
                <c:pt idx="1">
                  <c:v>Социальная поддержка граждан</c:v>
                </c:pt>
                <c:pt idx="2">
                  <c:v>Развитие в сфере строительства</c:v>
                </c:pt>
                <c:pt idx="3">
                  <c:v>Развитие культуры</c:v>
                </c:pt>
                <c:pt idx="4">
                  <c:v>Прочие программы</c:v>
                </c:pt>
                <c:pt idx="5">
                  <c:v>Непрограммные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497301.4</c:v>
                </c:pt>
                <c:pt idx="1">
                  <c:v>89531.1</c:v>
                </c:pt>
                <c:pt idx="2">
                  <c:v>133038.9</c:v>
                </c:pt>
                <c:pt idx="3">
                  <c:v>88501.5</c:v>
                </c:pt>
                <c:pt idx="4">
                  <c:v>31834.9</c:v>
                </c:pt>
                <c:pt idx="5">
                  <c:v>119709.7</c:v>
                </c:pt>
              </c:numCache>
            </c:numRef>
          </c:val>
        </c:ser>
        <c:firstSliceAng val="257"/>
        <c:holeSize val="48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774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</c:v>
                </c:pt>
                <c:pt idx="1">
                  <c:v>161.30000000000001</c:v>
                </c:pt>
                <c:pt idx="2">
                  <c:v>149.30000000000001</c:v>
                </c:pt>
                <c:pt idx="3">
                  <c:v>179.4</c:v>
                </c:pt>
              </c:numCache>
            </c:numRef>
          </c:val>
        </c:ser>
        <c:gapWidth val="30"/>
        <c:overlap val="100"/>
        <c:axId val="179021312"/>
        <c:axId val="179022848"/>
      </c:barChart>
      <c:catAx>
        <c:axId val="179021312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9022848"/>
        <c:crosses val="autoZero"/>
        <c:auto val="1"/>
        <c:lblAlgn val="ctr"/>
        <c:lblOffset val="100"/>
      </c:catAx>
      <c:valAx>
        <c:axId val="179022848"/>
        <c:scaling>
          <c:orientation val="minMax"/>
          <c:max val="18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9021312"/>
        <c:crosses val="autoZero"/>
        <c:crossBetween val="between"/>
        <c:majorUnit val="2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871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27.4</c:v>
                </c:pt>
                <c:pt idx="1">
                  <c:v>61.9</c:v>
                </c:pt>
                <c:pt idx="2">
                  <c:v>58.8</c:v>
                </c:pt>
                <c:pt idx="3">
                  <c:v>68.400000000000006</c:v>
                </c:pt>
              </c:numCache>
            </c:numRef>
          </c:val>
        </c:ser>
        <c:gapWidth val="30"/>
        <c:overlap val="100"/>
        <c:axId val="179075328"/>
        <c:axId val="179085312"/>
      </c:barChart>
      <c:catAx>
        <c:axId val="17907532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9085312"/>
        <c:crosses val="autoZero"/>
        <c:auto val="1"/>
        <c:lblAlgn val="ctr"/>
        <c:lblOffset val="100"/>
      </c:catAx>
      <c:valAx>
        <c:axId val="179085312"/>
        <c:scaling>
          <c:orientation val="minMax"/>
          <c:max val="7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9075328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871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5</c:v>
                </c:pt>
                <c:pt idx="2">
                  <c:v>4.8</c:v>
                </c:pt>
                <c:pt idx="3">
                  <c:v>2.2000000000000002</c:v>
                </c:pt>
              </c:numCache>
            </c:numRef>
          </c:val>
        </c:ser>
        <c:gapWidth val="30"/>
        <c:overlap val="100"/>
        <c:axId val="179117056"/>
        <c:axId val="179122944"/>
      </c:barChart>
      <c:catAx>
        <c:axId val="179117056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9122944"/>
        <c:crosses val="autoZero"/>
        <c:auto val="1"/>
        <c:lblAlgn val="ctr"/>
        <c:lblOffset val="100"/>
      </c:catAx>
      <c:valAx>
        <c:axId val="179122944"/>
        <c:scaling>
          <c:orientation val="minMax"/>
          <c:max val="5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9117056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968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3.7</c:v>
                </c:pt>
                <c:pt idx="1">
                  <c:v>5.6</c:v>
                </c:pt>
                <c:pt idx="2">
                  <c:v>6.2</c:v>
                </c:pt>
                <c:pt idx="3">
                  <c:v>5.9</c:v>
                </c:pt>
              </c:numCache>
            </c:numRef>
          </c:val>
        </c:ser>
        <c:gapWidth val="30"/>
        <c:overlap val="100"/>
        <c:axId val="179183616"/>
        <c:axId val="179185152"/>
      </c:barChart>
      <c:catAx>
        <c:axId val="179183616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9185152"/>
        <c:crosses val="autoZero"/>
        <c:auto val="1"/>
        <c:lblAlgn val="ctr"/>
        <c:lblOffset val="100"/>
      </c:catAx>
      <c:valAx>
        <c:axId val="179185152"/>
        <c:scaling>
          <c:orientation val="minMax"/>
          <c:max val="1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9183616"/>
        <c:crosses val="autoZero"/>
        <c:crossBetween val="between"/>
        <c:majorUnit val="1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119661766417129"/>
          <c:y val="8.8560872742996968E-2"/>
          <c:w val="0.84930513493505622"/>
          <c:h val="0.820986747684756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D13F"/>
            </a:solidFill>
          </c:spPr>
          <c:dLbls>
            <c:txPr>
              <a:bodyPr anchor="t" anchorCtr="0"/>
              <a:lstStyle/>
              <a:p>
                <a:pPr>
                  <a:defRPr sz="800" baseline="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31.3</c:v>
                </c:pt>
                <c:pt idx="1">
                  <c:v>33.200000000000003</c:v>
                </c:pt>
                <c:pt idx="2">
                  <c:v>27.4</c:v>
                </c:pt>
                <c:pt idx="3">
                  <c:v>41.4</c:v>
                </c:pt>
              </c:numCache>
            </c:numRef>
          </c:val>
        </c:ser>
        <c:gapWidth val="30"/>
        <c:overlap val="100"/>
        <c:axId val="179200768"/>
        <c:axId val="179202304"/>
      </c:barChart>
      <c:catAx>
        <c:axId val="179200768"/>
        <c:scaling>
          <c:orientation val="minMax"/>
        </c:scaling>
        <c:axPos val="b"/>
        <c:numFmt formatCode="_-* #,##0&quot;р.&quot;_-;\-* #,##0&quot;р.&quot;_-;_-* &quot;-&quot;&quot;р.&quot;_-;_-@_-" sourceLinked="1"/>
        <c:majorTickMark val="cross"/>
        <c:tickLblPos val="low"/>
        <c:txPr>
          <a:bodyPr/>
          <a:lstStyle/>
          <a:p>
            <a:pPr>
              <a:defRPr sz="700" baseline="0"/>
            </a:pPr>
            <a:endParaRPr lang="ru-RU"/>
          </a:p>
        </c:txPr>
        <c:crossAx val="179202304"/>
        <c:crosses val="autoZero"/>
        <c:auto val="1"/>
        <c:lblAlgn val="ctr"/>
        <c:lblOffset val="100"/>
      </c:catAx>
      <c:valAx>
        <c:axId val="179202304"/>
        <c:scaling>
          <c:orientation val="minMax"/>
          <c:max val="5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9200768"/>
        <c:crosses val="autoZero"/>
        <c:crossBetween val="between"/>
        <c:majorUnit val="10"/>
      </c:valAx>
      <c:spPr>
        <a:noFill/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AngAx val="1"/>
    </c:view3D>
    <c:plotArea>
      <c:layout>
        <c:manualLayout>
          <c:layoutTarget val="inner"/>
          <c:xMode val="edge"/>
          <c:yMode val="edge"/>
          <c:x val="7.1458333333333429E-2"/>
          <c:y val="6.1111111111111123E-2"/>
          <c:w val="0.91717803030303846"/>
          <c:h val="0.6888359580052494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848819</c:v>
                </c:pt>
                <c:pt idx="1">
                  <c:v>850069</c:v>
                </c:pt>
                <c:pt idx="2">
                  <c:v>899437</c:v>
                </c:pt>
                <c:pt idx="3">
                  <c:v>1086041</c:v>
                </c:pt>
                <c:pt idx="4">
                  <c:v>981247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559893</c:v>
                </c:pt>
                <c:pt idx="1">
                  <c:v>632593</c:v>
                </c:pt>
                <c:pt idx="2">
                  <c:v>655546</c:v>
                </c:pt>
                <c:pt idx="3">
                  <c:v>721944</c:v>
                </c:pt>
                <c:pt idx="4">
                  <c:v>685120</c:v>
                </c:pt>
              </c:numCache>
            </c:numRef>
          </c:val>
        </c:ser>
        <c:dLbls>
          <c:showVal val="1"/>
        </c:dLbls>
        <c:shape val="box"/>
        <c:axId val="181126656"/>
        <c:axId val="181128192"/>
        <c:axId val="0"/>
      </c:bar3DChart>
      <c:catAx>
        <c:axId val="18112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81128192"/>
        <c:crosses val="autoZero"/>
        <c:auto val="1"/>
        <c:lblAlgn val="ctr"/>
        <c:lblOffset val="100"/>
      </c:catAx>
      <c:valAx>
        <c:axId val="1811281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900">
                <a:latin typeface="姙폜餻妤"/>
              </a:defRPr>
            </a:pPr>
            <a:endParaRPr lang="ru-RU"/>
          </a:p>
        </c:txPr>
        <c:crossAx val="181126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68843951324274"/>
          <c:y val="0.85122018715051961"/>
          <c:w val="0.53380681818181863"/>
          <c:h val="6.1823291110350433E-2"/>
        </c:manualLayout>
      </c:layout>
      <c:txPr>
        <a:bodyPr/>
        <a:lstStyle/>
        <a:p>
          <a:pPr>
            <a:defRPr sz="1000">
              <a:latin typeface="姙폜餻妤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900">
                <a:latin typeface="姙폜餻妤"/>
              </a:defRPr>
            </a:pPr>
            <a:r>
              <a:rPr lang="ru-RU" sz="900" dirty="0" smtClean="0">
                <a:latin typeface="姙폜餻妤"/>
              </a:rPr>
              <a:t>Всего</a:t>
            </a:r>
            <a:endParaRPr lang="ru-RU" sz="900" dirty="0">
              <a:latin typeface="姙폜餻妤"/>
            </a:endParaRPr>
          </a:p>
        </c:rich>
      </c:tx>
      <c:layout>
        <c:manualLayout>
          <c:xMode val="edge"/>
          <c:yMode val="edge"/>
          <c:x val="0.36200876879027166"/>
          <c:y val="4.037182852143475E-3"/>
        </c:manualLayout>
      </c:layout>
    </c:title>
    <c:plotArea>
      <c:layout>
        <c:manualLayout>
          <c:layoutTarget val="inner"/>
          <c:xMode val="edge"/>
          <c:yMode val="edge"/>
          <c:x val="3.6388888888888887E-2"/>
          <c:y val="0.13591994750656236"/>
          <c:w val="0.64878754738990962"/>
          <c:h val="0.778545056867894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Lbls>
            <c:dLbl>
              <c:idx val="1"/>
              <c:layout>
                <c:manualLayout>
                  <c:x val="7.5757575757575704E-2"/>
                  <c:y val="-7.222222222222242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>
                    <a:latin typeface="姙폜餻妤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Социальная политика</c:v>
                </c:pt>
                <c:pt idx="1">
                  <c:v>Физическая культура и спорт</c:v>
                </c:pt>
                <c:pt idx="2">
                  <c:v>Культура, кинематография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91139</c:v>
                </c:pt>
                <c:pt idx="1">
                  <c:v>6851</c:v>
                </c:pt>
                <c:pt idx="2">
                  <c:v>78978</c:v>
                </c:pt>
                <c:pt idx="3">
                  <c:v>544976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2023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D2026FC6-861C-4DC7-AB8C-B0EA19BCB0D2}" type="presOf" srcId="{9886B79B-40EB-481E-92CC-501458AB2241}" destId="{5BB01D90-F27A-4D46-9E11-280FE7403049}" srcOrd="0" destOrd="0" presId="urn:microsoft.com/office/officeart/2005/8/layout/vList3"/>
    <dgm:cxn modelId="{581476C2-5397-440E-9680-62AE21A713D4}" type="presOf" srcId="{1F50CDE5-A392-4297-8001-A391907B4795}" destId="{B645E707-ABA9-413B-B09E-30706098552C}" srcOrd="0" destOrd="0" presId="urn:microsoft.com/office/officeart/2005/8/layout/vList3"/>
    <dgm:cxn modelId="{12FC0A17-DB7F-43F6-AF3B-7D1A8A7831D3}" type="presParOf" srcId="{5BB01D90-F27A-4D46-9E11-280FE7403049}" destId="{35FFE145-0423-49FD-AE5C-046E05CFB1A3}" srcOrd="0" destOrd="0" presId="urn:microsoft.com/office/officeart/2005/8/layout/vList3"/>
    <dgm:cxn modelId="{99049F1A-9C28-48B0-830C-BC9D58BFBDEF}" type="presParOf" srcId="{35FFE145-0423-49FD-AE5C-046E05CFB1A3}" destId="{513BFF68-8C20-438B-98C1-85E3B98C3AF2}" srcOrd="0" destOrd="0" presId="urn:microsoft.com/office/officeart/2005/8/layout/vList3"/>
    <dgm:cxn modelId="{1B5DCA26-5B39-45AC-8928-49638ECC5E4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Формирование законопослушного   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поведения участников дорожного движения в Шалинском городском округе до 2024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NeighborX="-97279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E7D438A7-6F8B-453D-8528-669566687C93}" type="presOf" srcId="{1F50CDE5-A392-4297-8001-A391907B4795}" destId="{B645E707-ABA9-413B-B09E-30706098552C}" srcOrd="0" destOrd="0" presId="urn:microsoft.com/office/officeart/2005/8/layout/vList3"/>
    <dgm:cxn modelId="{D18A48C6-2708-444A-B57A-3F22F1943134}" type="presOf" srcId="{9886B79B-40EB-481E-92CC-501458AB2241}" destId="{5BB01D90-F27A-4D46-9E11-280FE7403049}" srcOrd="0" destOrd="0" presId="urn:microsoft.com/office/officeart/2005/8/layout/vList3"/>
    <dgm:cxn modelId="{A8360865-ED3E-4AF7-9CFF-CC785586661B}" type="presParOf" srcId="{5BB01D90-F27A-4D46-9E11-280FE7403049}" destId="{35FFE145-0423-49FD-AE5C-046E05CFB1A3}" srcOrd="0" destOrd="0" presId="urn:microsoft.com/office/officeart/2005/8/layout/vList3"/>
    <dgm:cxn modelId="{B6E7A572-7DFE-40C3-B587-03580561DD96}" type="presParOf" srcId="{35FFE145-0423-49FD-AE5C-046E05CFB1A3}" destId="{513BFF68-8C20-438B-98C1-85E3B98C3AF2}" srcOrd="0" destOrd="0" presId="urn:microsoft.com/office/officeart/2005/8/layout/vList3"/>
    <dgm:cxn modelId="{459F3793-41C3-4545-B9EE-48999D5E9371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культуры в  Шалинском городском округе до 2023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91F3A-4891-4CA4-BAB3-490A822E3D6D}" type="presOf" srcId="{1F50CDE5-A392-4297-8001-A391907B4795}" destId="{B645E707-ABA9-413B-B09E-30706098552C}" srcOrd="0" destOrd="0" presId="urn:microsoft.com/office/officeart/2005/8/layout/vList3"/>
    <dgm:cxn modelId="{A29C15FF-1DEA-44B3-B997-3FF3B42BFE37}" type="presOf" srcId="{9886B79B-40EB-481E-92CC-501458AB2241}" destId="{5BB01D90-F27A-4D46-9E11-280FE7403049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C93DAC24-9DB0-4D3A-893E-FAA7EAB729A9}" type="presParOf" srcId="{5BB01D90-F27A-4D46-9E11-280FE7403049}" destId="{35FFE145-0423-49FD-AE5C-046E05CFB1A3}" srcOrd="0" destOrd="0" presId="urn:microsoft.com/office/officeart/2005/8/layout/vList3"/>
    <dgm:cxn modelId="{69256B2E-A6E9-462C-9421-773300CF8455}" type="presParOf" srcId="{35FFE145-0423-49FD-AE5C-046E05CFB1A3}" destId="{513BFF68-8C20-438B-98C1-85E3B98C3AF2}" srcOrd="0" destOrd="0" presId="urn:microsoft.com/office/officeart/2005/8/layout/vList3"/>
    <dgm:cxn modelId="{D18AE661-2106-4869-8E59-DC66D56F2C40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культуры в Шалинском городском округе до 2023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образования в сфере культуры и искусства в Шалинском городском округе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- 50376,8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10087,1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- 10087,1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культуры и искусства в  Шалинском городском округе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50376,8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5755,3 тыс.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5755,3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81C28-CDDE-4BC7-908D-57AD167BE8EF}" type="presOf" srcId="{927675B6-539F-444F-A874-0A9024E9E676}" destId="{490380E9-8207-4643-A13E-179554CD6251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96BF166-2E1D-4BAD-B0FC-F884E719A571}" type="presOf" srcId="{12BA14C3-EA0D-4A44-8314-0C4BC5FF36A8}" destId="{5BC657F8-22C0-43AF-925D-A932C2A250F8}" srcOrd="0" destOrd="0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C1F224C7-63AE-4C81-B42B-EE4593BBA04B}" type="presOf" srcId="{D1DFED82-E1B8-4856-9EEA-D9FB9E60DA39}" destId="{9C81AF30-EF60-4CB8-B5FE-C20788B88A4D}" srcOrd="0" destOrd="2" presId="urn:microsoft.com/office/officeart/2005/8/layout/chevron2"/>
    <dgm:cxn modelId="{78DEB75D-914F-4CEF-B73A-330AA6C990C8}" type="presOf" srcId="{799BF0C6-A22B-46C7-872D-185F4C837445}" destId="{5D1CCD4E-635D-45CD-B6CE-B84BE75E48D4}" srcOrd="0" destOrd="0" presId="urn:microsoft.com/office/officeart/2005/8/layout/chevron2"/>
    <dgm:cxn modelId="{384D54FB-E2FE-4BFC-A7F0-31B3110EE60D}" type="presOf" srcId="{F156BE11-57EF-4BF6-BC62-6E4CF1203642}" destId="{16C6D9E1-A038-4EE1-B037-B0CE1158D859}" srcOrd="0" destOrd="0" presId="urn:microsoft.com/office/officeart/2005/8/layout/chevron2"/>
    <dgm:cxn modelId="{8C5FDA49-767B-44A5-8FED-85B8BAFB4752}" type="presOf" srcId="{3FDA602E-16FF-4178-8153-17F42E8740D1}" destId="{9C81AF30-EF60-4CB8-B5FE-C20788B88A4D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63F918C1-CA5A-4F46-80B1-9DEA03111F78}" type="presOf" srcId="{5C199BA9-918A-4D53-9482-BB6A4812A2CA}" destId="{EC7E6BC2-4A07-4594-AF9F-F0F7F44E757A}" srcOrd="0" destOrd="0" presId="urn:microsoft.com/office/officeart/2005/8/layout/chevron2"/>
    <dgm:cxn modelId="{88B39754-47F5-4C92-B956-A2B163AFC625}" type="presOf" srcId="{78DFBFAA-B1E8-4388-9BA3-05FCACA7DBDA}" destId="{EC7E6BC2-4A07-4594-AF9F-F0F7F44E757A}" srcOrd="0" destOrd="2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7ED02D81-7410-4EA5-B5FA-759735FA69F1}" type="presOf" srcId="{CE000405-FF39-4778-B1D6-9AB81653DFA9}" destId="{9C81AF30-EF60-4CB8-B5FE-C20788B88A4D}" srcOrd="0" destOrd="1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B58ED19A-43BF-422E-8D7D-693FE677ED8E}" type="presOf" srcId="{0722761E-EA03-4244-A79C-0E1AD01F733A}" destId="{10E4ACE5-1570-45C7-809A-E373011844F2}" srcOrd="0" destOrd="0" presId="urn:microsoft.com/office/officeart/2005/8/layout/chevron2"/>
    <dgm:cxn modelId="{7504C31E-44BA-4E18-B106-444BE278C5D2}" type="presOf" srcId="{73C969FC-5A05-440D-8999-471D14BD9B66}" destId="{EC7E6BC2-4A07-4594-AF9F-F0F7F44E757A}" srcOrd="0" destOrd="1" presId="urn:microsoft.com/office/officeart/2005/8/layout/chevron2"/>
    <dgm:cxn modelId="{E17CB841-F71A-4133-B20F-0806917761D6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167A2DD-7AE8-4E2B-A23B-0484890D3CFD}" type="presOf" srcId="{B1EBA316-B001-4508-9929-EF13A900457C}" destId="{EC7E6BC2-4A07-4594-AF9F-F0F7F44E757A}" srcOrd="0" destOrd="3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E71F1889-0A77-4DEA-AEBA-44AD65751F1C}" type="presOf" srcId="{F499D732-AE58-4A4F-83E4-C30BC4A4939E}" destId="{490380E9-8207-4643-A13E-179554CD6251}" srcOrd="0" destOrd="1" presId="urn:microsoft.com/office/officeart/2005/8/layout/chevron2"/>
    <dgm:cxn modelId="{A9BFE951-CC3A-4956-A2C5-C9B5BB2620E2}" type="presParOf" srcId="{16C6D9E1-A038-4EE1-B037-B0CE1158D859}" destId="{07CCD3E0-E343-4685-A064-67699EDCEA34}" srcOrd="0" destOrd="0" presId="urn:microsoft.com/office/officeart/2005/8/layout/chevron2"/>
    <dgm:cxn modelId="{68F2AAE3-09F7-4AAB-873D-73B2970A8997}" type="presParOf" srcId="{07CCD3E0-E343-4685-A064-67699EDCEA34}" destId="{5D1CCD4E-635D-45CD-B6CE-B84BE75E48D4}" srcOrd="0" destOrd="0" presId="urn:microsoft.com/office/officeart/2005/8/layout/chevron2"/>
    <dgm:cxn modelId="{994F0EC6-785C-44A3-BE87-E849FC8EFA8B}" type="presParOf" srcId="{07CCD3E0-E343-4685-A064-67699EDCEA34}" destId="{EC7E6BC2-4A07-4594-AF9F-F0F7F44E757A}" srcOrd="1" destOrd="0" presId="urn:microsoft.com/office/officeart/2005/8/layout/chevron2"/>
    <dgm:cxn modelId="{78210EB2-A8B4-4957-AAC2-42794E7E27DA}" type="presParOf" srcId="{16C6D9E1-A038-4EE1-B037-B0CE1158D859}" destId="{BC7402D7-B6D8-43FC-97B5-7E7DF8E0FBB1}" srcOrd="1" destOrd="0" presId="urn:microsoft.com/office/officeart/2005/8/layout/chevron2"/>
    <dgm:cxn modelId="{AEF9C8F7-7053-446B-9646-A4B266C3D05E}" type="presParOf" srcId="{16C6D9E1-A038-4EE1-B037-B0CE1158D859}" destId="{9D8B48E7-1D8D-4D01-9F44-D3F8F209B058}" srcOrd="2" destOrd="0" presId="urn:microsoft.com/office/officeart/2005/8/layout/chevron2"/>
    <dgm:cxn modelId="{0E7F1C3B-210C-44F2-9261-26B2120F72A5}" type="presParOf" srcId="{9D8B48E7-1D8D-4D01-9F44-D3F8F209B058}" destId="{5BC657F8-22C0-43AF-925D-A932C2A250F8}" srcOrd="0" destOrd="0" presId="urn:microsoft.com/office/officeart/2005/8/layout/chevron2"/>
    <dgm:cxn modelId="{082B071C-50A3-4E6D-8F89-0A12DA69A942}" type="presParOf" srcId="{9D8B48E7-1D8D-4D01-9F44-D3F8F209B058}" destId="{490380E9-8207-4643-A13E-179554CD6251}" srcOrd="1" destOrd="0" presId="urn:microsoft.com/office/officeart/2005/8/layout/chevron2"/>
    <dgm:cxn modelId="{E4734E0D-FC71-474E-A6C2-C374843F13B4}" type="presParOf" srcId="{16C6D9E1-A038-4EE1-B037-B0CE1158D859}" destId="{81BDB701-E63A-4FBA-AB79-FFA4F8CEFC21}" srcOrd="3" destOrd="0" presId="urn:microsoft.com/office/officeart/2005/8/layout/chevron2"/>
    <dgm:cxn modelId="{EE4E09A8-F858-42F0-9A3C-F443A4D945AC}" type="presParOf" srcId="{16C6D9E1-A038-4EE1-B037-B0CE1158D859}" destId="{1B030AF8-44DE-48A9-9E9D-F1F1B09CE977}" srcOrd="4" destOrd="0" presId="urn:microsoft.com/office/officeart/2005/8/layout/chevron2"/>
    <dgm:cxn modelId="{AAB6DB89-C1AA-4181-A803-C59C713FA32D}" type="presParOf" srcId="{1B030AF8-44DE-48A9-9E9D-F1F1B09CE977}" destId="{10E4ACE5-1570-45C7-809A-E373011844F2}" srcOrd="0" destOrd="0" presId="urn:microsoft.com/office/officeart/2005/8/layout/chevron2"/>
    <dgm:cxn modelId="{664F2357-E8F8-4FAC-BEBE-872C5C5773A0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«Развитие системы образования    Шалинского городского округа до 2023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471DFB27-4859-48F1-B3F0-BB52AF36AD43}" type="presOf" srcId="{1F50CDE5-A392-4297-8001-A391907B4795}" destId="{B645E707-ABA9-413B-B09E-30706098552C}" srcOrd="0" destOrd="0" presId="urn:microsoft.com/office/officeart/2005/8/layout/vList3"/>
    <dgm:cxn modelId="{6FF073C2-2DDB-4CA1-B24D-2BB583ADEA5C}" type="presOf" srcId="{9886B79B-40EB-481E-92CC-501458AB2241}" destId="{5BB01D90-F27A-4D46-9E11-280FE7403049}" srcOrd="0" destOrd="0" presId="urn:microsoft.com/office/officeart/2005/8/layout/vList3"/>
    <dgm:cxn modelId="{087FDD61-8DEF-4C0F-9272-2FB8463574E0}" type="presParOf" srcId="{5BB01D90-F27A-4D46-9E11-280FE7403049}" destId="{35FFE145-0423-49FD-AE5C-046E05CFB1A3}" srcOrd="0" destOrd="0" presId="urn:microsoft.com/office/officeart/2005/8/layout/vList3"/>
    <dgm:cxn modelId="{33ADFB81-5C59-4A25-B4C3-CC28C1064566}" type="presParOf" srcId="{35FFE145-0423-49FD-AE5C-046E05CFB1A3}" destId="{513BFF68-8C20-438B-98C1-85E3B98C3AF2}" srcOrd="0" destOrd="0" presId="urn:microsoft.com/office/officeart/2005/8/layout/vList3"/>
    <dgm:cxn modelId="{1320D6AE-24C3-4428-9D70-2A241307A51A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общего    образования в Шалинском городском округе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образования, отдыха и оздоровления детей в Шалинском городском округе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- 149183,2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313826,9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дошкольного образования в Шалинском городском округе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23786,5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- 23786,5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0CB85C2-CCCF-43DB-8D41-4EE9586F0D5E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149183,2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72AA7DE-8774-458D-AC37-F862E44AA910}" type="parTrans" cxnId="{EBE32BD9-374A-4B2C-92AA-CB496C80ADC3}">
      <dgm:prSet/>
      <dgm:spPr/>
      <dgm:t>
        <a:bodyPr/>
        <a:lstStyle/>
        <a:p>
          <a:endParaRPr lang="ru-RU"/>
        </a:p>
      </dgm:t>
    </dgm:pt>
    <dgm:pt modelId="{8C65AC17-1960-4DFD-B6DE-B6F669FDF547}" type="sibTrans" cxnId="{EBE32BD9-374A-4B2C-92AA-CB496C80ADC3}">
      <dgm:prSet/>
      <dgm:spPr/>
      <dgm:t>
        <a:bodyPr/>
        <a:lstStyle/>
        <a:p>
          <a:endParaRPr lang="ru-RU"/>
        </a:p>
      </dgm:t>
    </dgm:pt>
    <dgm:pt modelId="{E3515FC2-21E5-44D3-A19C-91E145CDD185}">
      <dgm:prSet phldrT="[Текст]"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316060,9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60AB85D-FC7C-40C6-9C62-5E02F286EDD3}" type="parTrans" cxnId="{C28ED783-0DB6-4687-8D35-3545D471BFCC}">
      <dgm:prSet/>
      <dgm:spPr/>
      <dgm:t>
        <a:bodyPr/>
        <a:lstStyle/>
        <a:p>
          <a:endParaRPr lang="ru-RU"/>
        </a:p>
      </dgm:t>
    </dgm:pt>
    <dgm:pt modelId="{A56DDAA0-EDAE-474C-A474-2AD2D277DCD6}" type="sibTrans" cxnId="{C28ED783-0DB6-4687-8D35-3545D471BFCC}">
      <dgm:prSet/>
      <dgm:spPr/>
      <dgm:t>
        <a:bodyPr/>
        <a:lstStyle/>
        <a:p>
          <a:endParaRPr lang="ru-RU"/>
        </a:p>
      </dgm:t>
    </dgm:pt>
    <dgm:pt modelId="{2768B077-8C52-409A-A88F-19EFB5F808C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ECADF03-D9B5-423D-BC5F-B99684376A05}" type="parTrans" cxnId="{FD2191BE-5F59-4717-9F8B-051F4CFC918E}">
      <dgm:prSet/>
      <dgm:spPr/>
      <dgm:t>
        <a:bodyPr/>
        <a:lstStyle/>
        <a:p>
          <a:endParaRPr lang="ru-RU"/>
        </a:p>
      </dgm:t>
    </dgm:pt>
    <dgm:pt modelId="{30FC3A8F-38A8-4077-AAE3-022433678B4F}" type="sibTrans" cxnId="{FD2191BE-5F59-4717-9F8B-051F4CFC918E}">
      <dgm:prSet/>
      <dgm:spPr/>
      <dgm:t>
        <a:bodyPr/>
        <a:lstStyle/>
        <a:p>
          <a:endParaRPr lang="ru-RU"/>
        </a:p>
      </dgm:t>
    </dgm:pt>
    <dgm:pt modelId="{09AAE0D2-5EA6-4A25-B8F5-CD7190F7609B}">
      <dgm:prSet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реализации муниципальной программы «Развитие системы образования в Шалинском городском округе до 2023 года»»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AEA5D4-E390-4D09-BC5F-B073CF492B18}" type="parTrans" cxnId="{55203385-EE20-453E-84EC-967DB10CA111}">
      <dgm:prSet/>
      <dgm:spPr/>
    </dgm:pt>
    <dgm:pt modelId="{1E6F4441-704E-4D0A-B12A-B1E3A5FE5CC8}" type="sibTrans" cxnId="{55203385-EE20-453E-84EC-967DB10CA111}">
      <dgm:prSet/>
      <dgm:spPr/>
    </dgm:pt>
    <dgm:pt modelId="{7F2246A8-777D-4D7F-AD0D-4EEF2A15F990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10601,6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B32C60A-5C88-4DDF-8AFC-22374EE10ACD}" type="parTrans" cxnId="{14EB78A3-E3CE-45BD-9EBE-A695232657A9}">
      <dgm:prSet/>
      <dgm:spPr/>
    </dgm:pt>
    <dgm:pt modelId="{442BF7FE-C044-4BB5-9163-D51E47BF7E01}" type="sibTrans" cxnId="{14EB78A3-E3CE-45BD-9EBE-A695232657A9}">
      <dgm:prSet/>
      <dgm:spPr/>
    </dgm:pt>
    <dgm:pt modelId="{041ABFC9-87D7-40EE-8C2F-D64F7CC0F4D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10504,8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2A09FD5-08B3-4857-91B0-8CDB8DA28644}" type="parTrans" cxnId="{EEFAB0B4-5EC0-4F7F-8445-5EA480A33C04}">
      <dgm:prSet/>
      <dgm:spPr/>
      <dgm:t>
        <a:bodyPr/>
        <a:lstStyle/>
        <a:p>
          <a:endParaRPr lang="ru-RU"/>
        </a:p>
      </dgm:t>
    </dgm:pt>
    <dgm:pt modelId="{2E1D0949-E8E6-48B8-89B9-C920B5878799}" type="sibTrans" cxnId="{EEFAB0B4-5EC0-4F7F-8445-5EA480A33C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4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4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4" custScaleY="19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6501-2FB8-42A1-B8D4-31D35AB73BB0}" type="pres">
      <dgm:prSet presAssocID="{045AFA44-7B45-4FA0-8280-C501757594B7}" presName="sp" presStyleCnt="0"/>
      <dgm:spPr/>
    </dgm:pt>
    <dgm:pt modelId="{5252AF66-3A56-435E-AFE1-C4FDE18635CB}" type="pres">
      <dgm:prSet presAssocID="{2768B077-8C52-409A-A88F-19EFB5F808CA}" presName="composite" presStyleCnt="0"/>
      <dgm:spPr/>
    </dgm:pt>
    <dgm:pt modelId="{680F336C-E2A1-41A9-A893-B35B5C8DDE7D}" type="pres">
      <dgm:prSet presAssocID="{2768B077-8C52-409A-A88F-19EFB5F808C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F2DCA-C0F8-44DC-8251-30D2C1A43DD6}" type="pres">
      <dgm:prSet presAssocID="{2768B077-8C52-409A-A88F-19EFB5F808CA}" presName="descendantText" presStyleLbl="alignAcc1" presStyleIdx="3" presStyleCnt="4" custScaleY="156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AB4F3-BE69-464C-B767-CA6141CA10B8}" type="presOf" srcId="{12BA14C3-EA0D-4A44-8314-0C4BC5FF36A8}" destId="{5BC657F8-22C0-43AF-925D-A932C2A250F8}" srcOrd="0" destOrd="0" presId="urn:microsoft.com/office/officeart/2005/8/layout/chevron2"/>
    <dgm:cxn modelId="{48D8592D-7191-48A0-B4A8-DE61194EDC7F}" type="presOf" srcId="{D1DFED82-E1B8-4856-9EEA-D9FB9E60DA39}" destId="{9C81AF30-EF60-4CB8-B5FE-C20788B88A4D}" srcOrd="0" destOrd="2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853F9B95-608E-40D7-9BC7-6A3C4EA21047}" type="presOf" srcId="{CE000405-FF39-4778-B1D6-9AB81653DFA9}" destId="{9C81AF30-EF60-4CB8-B5FE-C20788B88A4D}" srcOrd="0" destOrd="1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FD2191BE-5F59-4717-9F8B-051F4CFC918E}" srcId="{F156BE11-57EF-4BF6-BC62-6E4CF1203642}" destId="{2768B077-8C52-409A-A88F-19EFB5F808CA}" srcOrd="3" destOrd="0" parTransId="{AECADF03-D9B5-423D-BC5F-B99684376A05}" sibTransId="{30FC3A8F-38A8-4077-AAE3-022433678B4F}"/>
    <dgm:cxn modelId="{A945DEE6-CA00-4CDC-8B49-22603BBA076D}" type="presOf" srcId="{E3515FC2-21E5-44D3-A19C-91E145CDD185}" destId="{490380E9-8207-4643-A13E-179554CD6251}" srcOrd="0" destOrd="1" presId="urn:microsoft.com/office/officeart/2005/8/layout/chevron2"/>
    <dgm:cxn modelId="{2F11ED66-4E20-4703-9EEC-A8F596465FC8}" type="presOf" srcId="{7F2246A8-777D-4D7F-AD0D-4EEF2A15F990}" destId="{3BBF2DCA-C0F8-44DC-8251-30D2C1A43DD6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D75385EA-BA3D-47D5-AB26-E0CB65B6FCF5}" type="presOf" srcId="{041ABFC9-87D7-40EE-8C2F-D64F7CC0F4D6}" destId="{3BBF2DCA-C0F8-44DC-8251-30D2C1A43DD6}" srcOrd="0" destOrd="2" presId="urn:microsoft.com/office/officeart/2005/8/layout/chevron2"/>
    <dgm:cxn modelId="{36496BBA-039B-40F9-934E-AB13A4EDBC66}" type="presOf" srcId="{B1EBA316-B001-4508-9929-EF13A900457C}" destId="{EC7E6BC2-4A07-4594-AF9F-F0F7F44E757A}" srcOrd="0" destOrd="3" presId="urn:microsoft.com/office/officeart/2005/8/layout/chevron2"/>
    <dgm:cxn modelId="{E4E92489-0473-402C-868A-FACC121E4874}" type="presOf" srcId="{09AAE0D2-5EA6-4A25-B8F5-CD7190F7609B}" destId="{3BBF2DCA-C0F8-44DC-8251-30D2C1A43DD6}" srcOrd="0" destOrd="0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14EB78A3-E3CE-45BD-9EBE-A695232657A9}" srcId="{2768B077-8C52-409A-A88F-19EFB5F808CA}" destId="{7F2246A8-777D-4D7F-AD0D-4EEF2A15F990}" srcOrd="1" destOrd="0" parTransId="{0B32C60A-5C88-4DDF-8AFC-22374EE10ACD}" sibTransId="{442BF7FE-C044-4BB5-9163-D51E47BF7E01}"/>
    <dgm:cxn modelId="{EBE32BD9-374A-4B2C-92AA-CB496C80ADC3}" srcId="{799BF0C6-A22B-46C7-872D-185F4C837445}" destId="{10CB85C2-CCCF-43DB-8D41-4EE9586F0D5E}" srcOrd="2" destOrd="0" parTransId="{972AA7DE-8774-458D-AC37-F862E44AA910}" sibTransId="{8C65AC17-1960-4DFD-B6DE-B6F669FDF547}"/>
    <dgm:cxn modelId="{3FD89302-C178-4A95-B107-9A3E3C6FC2EB}" type="presOf" srcId="{27F79D6A-2D71-4A35-B061-4E1A6E268BA8}" destId="{490380E9-8207-4643-A13E-179554CD6251}" srcOrd="0" destOrd="0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BFFC7D95-698E-4E03-89BB-7C7126985FD3}" type="presOf" srcId="{10CB85C2-CCCF-43DB-8D41-4EE9586F0D5E}" destId="{EC7E6BC2-4A07-4594-AF9F-F0F7F44E757A}" srcOrd="0" destOrd="2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6A83EF61-D2E8-4471-8098-9CAF5F6BA13D}" type="presOf" srcId="{2768B077-8C52-409A-A88F-19EFB5F808CA}" destId="{680F336C-E2A1-41A9-A893-B35B5C8DDE7D}" srcOrd="0" destOrd="0" presId="urn:microsoft.com/office/officeart/2005/8/layout/chevron2"/>
    <dgm:cxn modelId="{32600CF4-BF37-441E-9DBF-ED81D075099B}" type="presOf" srcId="{0722761E-EA03-4244-A79C-0E1AD01F733A}" destId="{10E4ACE5-1570-45C7-809A-E373011844F2}" srcOrd="0" destOrd="0" presId="urn:microsoft.com/office/officeart/2005/8/layout/chevron2"/>
    <dgm:cxn modelId="{63349B37-642F-47CD-BF14-13CC419D32E0}" type="presOf" srcId="{F156BE11-57EF-4BF6-BC62-6E4CF1203642}" destId="{16C6D9E1-A038-4EE1-B037-B0CE1158D859}" srcOrd="0" destOrd="0" presId="urn:microsoft.com/office/officeart/2005/8/layout/chevron2"/>
    <dgm:cxn modelId="{E8B35AF1-6E6A-4E2E-9C4F-CF65D4675781}" type="presOf" srcId="{799BF0C6-A22B-46C7-872D-185F4C837445}" destId="{5D1CCD4E-635D-45CD-B6CE-B84BE75E48D4}" srcOrd="0" destOrd="0" presId="urn:microsoft.com/office/officeart/2005/8/layout/chevron2"/>
    <dgm:cxn modelId="{3C02B24E-D68B-48DE-A10C-BA96627CEB10}" type="presOf" srcId="{73C969FC-5A05-440D-8999-471D14BD9B66}" destId="{EC7E6BC2-4A07-4594-AF9F-F0F7F44E757A}" srcOrd="0" destOrd="1" presId="urn:microsoft.com/office/officeart/2005/8/layout/chevron2"/>
    <dgm:cxn modelId="{EEFAB0B4-5EC0-4F7F-8445-5EA480A33C04}" srcId="{2768B077-8C52-409A-A88F-19EFB5F808CA}" destId="{041ABFC9-87D7-40EE-8C2F-D64F7CC0F4D6}" srcOrd="2" destOrd="0" parTransId="{32A09FD5-08B3-4857-91B0-8CDB8DA28644}" sibTransId="{2E1D0949-E8E6-48B8-89B9-C920B5878799}"/>
    <dgm:cxn modelId="{4F2EFA4F-9468-45B3-B0AF-0BB6640175D2}" type="presOf" srcId="{927675B6-539F-444F-A874-0A9024E9E676}" destId="{490380E9-8207-4643-A13E-179554CD6251}" srcOrd="0" destOrd="2" presId="urn:microsoft.com/office/officeart/2005/8/layout/chevron2"/>
    <dgm:cxn modelId="{D3CE0E4D-25C5-4FBD-A12B-7E2984A608AC}" type="presOf" srcId="{3FDA602E-16FF-4178-8153-17F42E8740D1}" destId="{9C81AF30-EF60-4CB8-B5FE-C20788B88A4D}" srcOrd="0" destOrd="0" presId="urn:microsoft.com/office/officeart/2005/8/layout/chevron2"/>
    <dgm:cxn modelId="{37FBF81B-49F3-4FE0-9AA2-28D5BF3EB870}" type="presOf" srcId="{5C199BA9-918A-4D53-9482-BB6A4812A2CA}" destId="{EC7E6BC2-4A07-4594-AF9F-F0F7F44E757A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C28ED783-0DB6-4687-8D35-3545D471BFCC}" srcId="{12BA14C3-EA0D-4A44-8314-0C4BC5FF36A8}" destId="{E3515FC2-21E5-44D3-A19C-91E145CDD185}" srcOrd="1" destOrd="0" parTransId="{660AB85D-FC7C-40C6-9C62-5E02F286EDD3}" sibTransId="{A56DDAA0-EDAE-474C-A474-2AD2D277DCD6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55203385-EE20-453E-84EC-967DB10CA111}" srcId="{2768B077-8C52-409A-A88F-19EFB5F808CA}" destId="{09AAE0D2-5EA6-4A25-B8F5-CD7190F7609B}" srcOrd="0" destOrd="0" parTransId="{09AEA5D4-E390-4D09-BC5F-B073CF492B18}" sibTransId="{1E6F4441-704E-4D0A-B12A-B1E3A5FE5CC8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5512406A-5132-4A39-A97F-B3696FFB0BF1}" type="presParOf" srcId="{16C6D9E1-A038-4EE1-B037-B0CE1158D859}" destId="{07CCD3E0-E343-4685-A064-67699EDCEA34}" srcOrd="0" destOrd="0" presId="urn:microsoft.com/office/officeart/2005/8/layout/chevron2"/>
    <dgm:cxn modelId="{8BBEF7D4-73C3-471B-B493-0603E8C202D1}" type="presParOf" srcId="{07CCD3E0-E343-4685-A064-67699EDCEA34}" destId="{5D1CCD4E-635D-45CD-B6CE-B84BE75E48D4}" srcOrd="0" destOrd="0" presId="urn:microsoft.com/office/officeart/2005/8/layout/chevron2"/>
    <dgm:cxn modelId="{5997CC49-5213-413C-8222-FC3521E17923}" type="presParOf" srcId="{07CCD3E0-E343-4685-A064-67699EDCEA34}" destId="{EC7E6BC2-4A07-4594-AF9F-F0F7F44E757A}" srcOrd="1" destOrd="0" presId="urn:microsoft.com/office/officeart/2005/8/layout/chevron2"/>
    <dgm:cxn modelId="{2073D198-6453-44DA-9DE9-E06FB290C6AD}" type="presParOf" srcId="{16C6D9E1-A038-4EE1-B037-B0CE1158D859}" destId="{BC7402D7-B6D8-43FC-97B5-7E7DF8E0FBB1}" srcOrd="1" destOrd="0" presId="urn:microsoft.com/office/officeart/2005/8/layout/chevron2"/>
    <dgm:cxn modelId="{8540F2DA-4CB2-46A9-A6BD-63547CEDC162}" type="presParOf" srcId="{16C6D9E1-A038-4EE1-B037-B0CE1158D859}" destId="{9D8B48E7-1D8D-4D01-9F44-D3F8F209B058}" srcOrd="2" destOrd="0" presId="urn:microsoft.com/office/officeart/2005/8/layout/chevron2"/>
    <dgm:cxn modelId="{5156169C-BB90-4C47-885D-AAFFFCAB429D}" type="presParOf" srcId="{9D8B48E7-1D8D-4D01-9F44-D3F8F209B058}" destId="{5BC657F8-22C0-43AF-925D-A932C2A250F8}" srcOrd="0" destOrd="0" presId="urn:microsoft.com/office/officeart/2005/8/layout/chevron2"/>
    <dgm:cxn modelId="{C73240C4-71C2-4622-8A1F-0E5457B673DD}" type="presParOf" srcId="{9D8B48E7-1D8D-4D01-9F44-D3F8F209B058}" destId="{490380E9-8207-4643-A13E-179554CD6251}" srcOrd="1" destOrd="0" presId="urn:microsoft.com/office/officeart/2005/8/layout/chevron2"/>
    <dgm:cxn modelId="{8775A2C6-AD42-407D-BA77-E9F6F0759BF8}" type="presParOf" srcId="{16C6D9E1-A038-4EE1-B037-B0CE1158D859}" destId="{81BDB701-E63A-4FBA-AB79-FFA4F8CEFC21}" srcOrd="3" destOrd="0" presId="urn:microsoft.com/office/officeart/2005/8/layout/chevron2"/>
    <dgm:cxn modelId="{268A7324-AC7B-45A6-BCA0-074F1F610733}" type="presParOf" srcId="{16C6D9E1-A038-4EE1-B037-B0CE1158D859}" destId="{1B030AF8-44DE-48A9-9E9D-F1F1B09CE977}" srcOrd="4" destOrd="0" presId="urn:microsoft.com/office/officeart/2005/8/layout/chevron2"/>
    <dgm:cxn modelId="{C2BFBE12-7D6F-4EC5-A16C-68C6D5881C69}" type="presParOf" srcId="{1B030AF8-44DE-48A9-9E9D-F1F1B09CE977}" destId="{10E4ACE5-1570-45C7-809A-E373011844F2}" srcOrd="0" destOrd="0" presId="urn:microsoft.com/office/officeart/2005/8/layout/chevron2"/>
    <dgm:cxn modelId="{C173917A-0BB8-4C4E-AA4D-5049AE20B8B3}" type="presParOf" srcId="{1B030AF8-44DE-48A9-9E9D-F1F1B09CE977}" destId="{9C81AF30-EF60-4CB8-B5FE-C20788B88A4D}" srcOrd="1" destOrd="0" presId="urn:microsoft.com/office/officeart/2005/8/layout/chevron2"/>
    <dgm:cxn modelId="{FD522397-9615-4130-BFFE-099BA0CCBB23}" type="presParOf" srcId="{16C6D9E1-A038-4EE1-B037-B0CE1158D859}" destId="{B3C56501-2FB8-42A1-B8D4-31D35AB73BB0}" srcOrd="5" destOrd="0" presId="urn:microsoft.com/office/officeart/2005/8/layout/chevron2"/>
    <dgm:cxn modelId="{871ED3AB-BB77-4624-96EF-D8268AF9E5CF}" type="presParOf" srcId="{16C6D9E1-A038-4EE1-B037-B0CE1158D859}" destId="{5252AF66-3A56-435E-AFE1-C4FDE18635CB}" srcOrd="6" destOrd="0" presId="urn:microsoft.com/office/officeart/2005/8/layout/chevron2"/>
    <dgm:cxn modelId="{F3975DDD-0CAA-438B-B145-17BEAD110537}" type="presParOf" srcId="{5252AF66-3A56-435E-AFE1-C4FDE18635CB}" destId="{680F336C-E2A1-41A9-A893-B35B5C8DDE7D}" srcOrd="0" destOrd="0" presId="urn:microsoft.com/office/officeart/2005/8/layout/chevron2"/>
    <dgm:cxn modelId="{A8841B74-7E4B-4DC1-BD18-60701CC3490D}" type="presParOf" srcId="{5252AF66-3A56-435E-AFE1-C4FDE18635CB}" destId="{3BBF2DCA-C0F8-44DC-8251-30D2C1A43DD6}" srcOrd="1" destOrd="0" presId="urn:microsoft.com/office/officeart/2005/8/layout/chevron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Управление муниципальными финансами Шалинского городского округа до 2023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F6D0C929-3AAC-4F24-85E6-B434657CD9BC}" type="presOf" srcId="{9886B79B-40EB-481E-92CC-501458AB2241}" destId="{5BB01D90-F27A-4D46-9E11-280FE7403049}" srcOrd="0" destOrd="0" presId="urn:microsoft.com/office/officeart/2005/8/layout/vList3"/>
    <dgm:cxn modelId="{F2E14112-8634-43DF-9C33-D3FA239B8C9A}" type="presOf" srcId="{1F50CDE5-A392-4297-8001-A391907B4795}" destId="{B645E707-ABA9-413B-B09E-30706098552C}" srcOrd="0" destOrd="0" presId="urn:microsoft.com/office/officeart/2005/8/layout/vList3"/>
    <dgm:cxn modelId="{FC480975-A29D-48D3-8B05-AE0B9F13F690}" type="presParOf" srcId="{5BB01D90-F27A-4D46-9E11-280FE7403049}" destId="{35FFE145-0423-49FD-AE5C-046E05CFB1A3}" srcOrd="0" destOrd="0" presId="urn:microsoft.com/office/officeart/2005/8/layout/vList3"/>
    <dgm:cxn modelId="{72670E5D-AD48-49AB-92F0-FDC9B25D253A}" type="presParOf" srcId="{35FFE145-0423-49FD-AE5C-046E05CFB1A3}" destId="{513BFF68-8C20-438B-98C1-85E3B98C3AF2}" srcOrd="0" destOrd="0" presId="urn:microsoft.com/office/officeart/2005/8/layout/vList3"/>
    <dgm:cxn modelId="{F6C5DFF5-2076-4C63-A828-37D0667E56A5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smtClean="0"/>
            <a:t>1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 общественной безопасности на территории Шалинского городского округа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транспорта,  дорожного хозяйства, связи и информационных технологий Шалинского городского округа  до 2023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3343,5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11596,8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-11490,3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физической культуры, спорта и молодежной политики в  Шалинском городском округе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3345,9 тыс.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102247,2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98902,8 тыс.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 custLinFactNeighborX="123" custLinFactNeighborY="6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68FC5-B054-4E39-984C-7CEFC24938CF}" type="presOf" srcId="{78DFBFAA-B1E8-4388-9BA3-05FCACA7DBDA}" destId="{EC7E6BC2-4A07-4594-AF9F-F0F7F44E757A}" srcOrd="0" destOrd="2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47DFEAC-16D7-436B-96E2-299DE00BE167}" type="presOf" srcId="{B1EBA316-B001-4508-9929-EF13A900457C}" destId="{EC7E6BC2-4A07-4594-AF9F-F0F7F44E757A}" srcOrd="0" destOrd="3" presId="urn:microsoft.com/office/officeart/2005/8/layout/chevron2"/>
    <dgm:cxn modelId="{EEC034D8-29F0-4CD8-AD01-651BCC4D8D0A}" type="presOf" srcId="{F156BE11-57EF-4BF6-BC62-6E4CF1203642}" destId="{16C6D9E1-A038-4EE1-B037-B0CE1158D859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123AA3CA-9894-4B4B-A2F7-EF524A4B909E}" type="presOf" srcId="{D1DFED82-E1B8-4856-9EEA-D9FB9E60DA39}" destId="{9C81AF30-EF60-4CB8-B5FE-C20788B88A4D}" srcOrd="0" destOrd="2" presId="urn:microsoft.com/office/officeart/2005/8/layout/chevron2"/>
    <dgm:cxn modelId="{5526ECEE-4E8F-4A79-B449-9A50DCEEC430}" type="presOf" srcId="{5C199BA9-918A-4D53-9482-BB6A4812A2CA}" destId="{EC7E6BC2-4A07-4594-AF9F-F0F7F44E757A}" srcOrd="0" destOrd="0" presId="urn:microsoft.com/office/officeart/2005/8/layout/chevron2"/>
    <dgm:cxn modelId="{65F27A9F-B7F4-4CEA-A8D9-A2410AA74E30}" type="presOf" srcId="{12BA14C3-EA0D-4A44-8314-0C4BC5FF36A8}" destId="{5BC657F8-22C0-43AF-925D-A932C2A250F8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A59FFD14-DA32-40C7-89A3-690DCD4345CD}" type="presOf" srcId="{F499D732-AE58-4A4F-83E4-C30BC4A4939E}" destId="{490380E9-8207-4643-A13E-179554CD6251}" srcOrd="0" destOrd="1" presId="urn:microsoft.com/office/officeart/2005/8/layout/chevron2"/>
    <dgm:cxn modelId="{1D6D4E33-1649-4122-8FA6-E60E9BF583C9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537BE36-CE6F-4B77-8348-B6D90408A7F1}" type="presOf" srcId="{927675B6-539F-444F-A874-0A9024E9E676}" destId="{490380E9-8207-4643-A13E-179554CD6251}" srcOrd="0" destOrd="2" presId="urn:microsoft.com/office/officeart/2005/8/layout/chevron2"/>
    <dgm:cxn modelId="{4A32D199-98F3-49A7-B4CB-7C47D8BB28F3}" type="presOf" srcId="{3FDA602E-16FF-4178-8153-17F42E8740D1}" destId="{9C81AF30-EF60-4CB8-B5FE-C20788B88A4D}" srcOrd="0" destOrd="0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B1F3EC0B-F8EF-4E09-B4BA-3058F877FB4B}" type="presOf" srcId="{0722761E-EA03-4244-A79C-0E1AD01F733A}" destId="{10E4ACE5-1570-45C7-809A-E373011844F2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C35CA081-1715-4565-B7A7-1719BFF7DC1E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163AC732-9958-411E-8CE8-3C84966170BF}" type="presOf" srcId="{799BF0C6-A22B-46C7-872D-185F4C837445}" destId="{5D1CCD4E-635D-45CD-B6CE-B84BE75E48D4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E2359502-BD16-4C77-8629-459A4DDEB179}" type="presOf" srcId="{73C969FC-5A05-440D-8999-471D14BD9B66}" destId="{EC7E6BC2-4A07-4594-AF9F-F0F7F44E757A}" srcOrd="0" destOrd="1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C6B2E6F5-6F1F-4575-AAFB-9D878DA14039}" type="presParOf" srcId="{16C6D9E1-A038-4EE1-B037-B0CE1158D859}" destId="{07CCD3E0-E343-4685-A064-67699EDCEA34}" srcOrd="0" destOrd="0" presId="urn:microsoft.com/office/officeart/2005/8/layout/chevron2"/>
    <dgm:cxn modelId="{921C68A3-056C-443F-89C4-26B5701D4417}" type="presParOf" srcId="{07CCD3E0-E343-4685-A064-67699EDCEA34}" destId="{5D1CCD4E-635D-45CD-B6CE-B84BE75E48D4}" srcOrd="0" destOrd="0" presId="urn:microsoft.com/office/officeart/2005/8/layout/chevron2"/>
    <dgm:cxn modelId="{A9741229-9D6A-452A-8836-B1DB2D1D1247}" type="presParOf" srcId="{07CCD3E0-E343-4685-A064-67699EDCEA34}" destId="{EC7E6BC2-4A07-4594-AF9F-F0F7F44E757A}" srcOrd="1" destOrd="0" presId="urn:microsoft.com/office/officeart/2005/8/layout/chevron2"/>
    <dgm:cxn modelId="{BF35D613-5AFC-4D4D-974D-06CB67577C4F}" type="presParOf" srcId="{16C6D9E1-A038-4EE1-B037-B0CE1158D859}" destId="{BC7402D7-B6D8-43FC-97B5-7E7DF8E0FBB1}" srcOrd="1" destOrd="0" presId="urn:microsoft.com/office/officeart/2005/8/layout/chevron2"/>
    <dgm:cxn modelId="{8C33334C-981D-4467-B2B2-C096E9805C71}" type="presParOf" srcId="{16C6D9E1-A038-4EE1-B037-B0CE1158D859}" destId="{9D8B48E7-1D8D-4D01-9F44-D3F8F209B058}" srcOrd="2" destOrd="0" presId="urn:microsoft.com/office/officeart/2005/8/layout/chevron2"/>
    <dgm:cxn modelId="{44FDCCDD-C578-4E38-A404-94658151824B}" type="presParOf" srcId="{9D8B48E7-1D8D-4D01-9F44-D3F8F209B058}" destId="{5BC657F8-22C0-43AF-925D-A932C2A250F8}" srcOrd="0" destOrd="0" presId="urn:microsoft.com/office/officeart/2005/8/layout/chevron2"/>
    <dgm:cxn modelId="{0F4FE69E-9604-4EFD-B7D0-33809C981AA0}" type="presParOf" srcId="{9D8B48E7-1D8D-4D01-9F44-D3F8F209B058}" destId="{490380E9-8207-4643-A13E-179554CD6251}" srcOrd="1" destOrd="0" presId="urn:microsoft.com/office/officeart/2005/8/layout/chevron2"/>
    <dgm:cxn modelId="{0F3462E3-3035-46EF-868E-7411E1EB0E8C}" type="presParOf" srcId="{16C6D9E1-A038-4EE1-B037-B0CE1158D859}" destId="{81BDB701-E63A-4FBA-AB79-FFA4F8CEFC21}" srcOrd="3" destOrd="0" presId="urn:microsoft.com/office/officeart/2005/8/layout/chevron2"/>
    <dgm:cxn modelId="{942FA77C-0E45-4587-82BE-B1858B7FBFDC}" type="presParOf" srcId="{16C6D9E1-A038-4EE1-B037-B0CE1158D859}" destId="{1B030AF8-44DE-48A9-9E9D-F1F1B09CE977}" srcOrd="4" destOrd="0" presId="urn:microsoft.com/office/officeart/2005/8/layout/chevron2"/>
    <dgm:cxn modelId="{8A239BBB-ED8D-4E63-B7FB-16559BB8A631}" type="presParOf" srcId="{1B030AF8-44DE-48A9-9E9D-F1F1B09CE977}" destId="{10E4ACE5-1570-45C7-809A-E373011844F2}" srcOrd="0" destOrd="0" presId="urn:microsoft.com/office/officeart/2005/8/layout/chevron2"/>
    <dgm:cxn modelId="{7FFC9477-7641-4334-B9F5-67274936AF32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«Реализация основных направлений в строительном комплексе Шалинского городского  округа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«Социальная поддержка и социальное обслуживание населения Шалинского городского округа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- 1409,2 тыс. </a:t>
          </a:r>
          <a:r>
            <a:rPr lang="ru-RU" sz="1200" b="1" dirty="0" err="1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руб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22968,6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14001,6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«Экология и природные ресурсы Шалинского городского округа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1409,2 тыс. руб. 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92177,7 тыс.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89531,1 тыс. 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4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236FF2C1-3539-4138-BC06-CF68CF640257}" type="presOf" srcId="{78DFBFAA-B1E8-4388-9BA3-05FCACA7DBDA}" destId="{EC7E6BC2-4A07-4594-AF9F-F0F7F44E757A}" srcOrd="0" destOrd="2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8EB4FB68-4AF2-4CC7-A30A-64D08542E022}" type="presOf" srcId="{5C199BA9-918A-4D53-9482-BB6A4812A2CA}" destId="{EC7E6BC2-4A07-4594-AF9F-F0F7F44E757A}" srcOrd="0" destOrd="0" presId="urn:microsoft.com/office/officeart/2005/8/layout/chevron2"/>
    <dgm:cxn modelId="{D228879C-B880-4F4A-8AB9-C02E79542D2F}" type="presOf" srcId="{D1DFED82-E1B8-4856-9EEA-D9FB9E60DA39}" destId="{9C81AF30-EF60-4CB8-B5FE-C20788B88A4D}" srcOrd="0" destOrd="2" presId="urn:microsoft.com/office/officeart/2005/8/layout/chevron2"/>
    <dgm:cxn modelId="{64184551-84F4-49DC-887F-63EBFA123D64}" type="presOf" srcId="{F499D732-AE58-4A4F-83E4-C30BC4A4939E}" destId="{490380E9-8207-4643-A13E-179554CD6251}" srcOrd="0" destOrd="1" presId="urn:microsoft.com/office/officeart/2005/8/layout/chevron2"/>
    <dgm:cxn modelId="{EE8C4799-FE2C-4DEC-BB37-7EBCE654E2C7}" type="presOf" srcId="{3FDA602E-16FF-4178-8153-17F42E8740D1}" destId="{9C81AF30-EF60-4CB8-B5FE-C20788B88A4D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FB553371-91BC-4CA6-B794-8C0EDF5CBD6E}" type="presOf" srcId="{CE000405-FF39-4778-B1D6-9AB81653DFA9}" destId="{9C81AF30-EF60-4CB8-B5FE-C20788B88A4D}" srcOrd="0" destOrd="1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32C3FD96-A4F1-4804-8F78-FAFF5E4AB0A6}" type="presOf" srcId="{0722761E-EA03-4244-A79C-0E1AD01F733A}" destId="{10E4ACE5-1570-45C7-809A-E373011844F2}" srcOrd="0" destOrd="0" presId="urn:microsoft.com/office/officeart/2005/8/layout/chevron2"/>
    <dgm:cxn modelId="{8CF44297-B4B2-4D16-BF26-F05E0DA251E4}" type="presOf" srcId="{799BF0C6-A22B-46C7-872D-185F4C837445}" destId="{5D1CCD4E-635D-45CD-B6CE-B84BE75E48D4}" srcOrd="0" destOrd="0" presId="urn:microsoft.com/office/officeart/2005/8/layout/chevron2"/>
    <dgm:cxn modelId="{9F4CD864-3403-4541-B4C6-BF32A9A8E8FF}" type="presOf" srcId="{73C969FC-5A05-440D-8999-471D14BD9B66}" destId="{EC7E6BC2-4A07-4594-AF9F-F0F7F44E757A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0CC8E496-635C-4782-9478-500E4C143575}" type="presOf" srcId="{F156BE11-57EF-4BF6-BC62-6E4CF1203642}" destId="{16C6D9E1-A038-4EE1-B037-B0CE1158D859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6780A13-0776-4F76-A3DA-D96655305C38}" type="presOf" srcId="{927675B6-539F-444F-A874-0A9024E9E676}" destId="{490380E9-8207-4643-A13E-179554CD6251}" srcOrd="0" destOrd="2" presId="urn:microsoft.com/office/officeart/2005/8/layout/chevron2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A4FE0F1D-4314-47B9-AD14-FC9C39A1ED90}" type="presOf" srcId="{27F79D6A-2D71-4A35-B061-4E1A6E268BA8}" destId="{490380E9-8207-4643-A13E-179554CD6251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EB1D8AF1-67FE-41E7-B80E-2CEDC7B45444}" type="presOf" srcId="{B1EBA316-B001-4508-9929-EF13A900457C}" destId="{EC7E6BC2-4A07-4594-AF9F-F0F7F44E757A}" srcOrd="0" destOrd="3" presId="urn:microsoft.com/office/officeart/2005/8/layout/chevron2"/>
    <dgm:cxn modelId="{00F5AB98-7AC2-4BBF-B575-31C905EEDD50}" type="presOf" srcId="{12BA14C3-EA0D-4A44-8314-0C4BC5FF36A8}" destId="{5BC657F8-22C0-43AF-925D-A932C2A250F8}" srcOrd="0" destOrd="0" presId="urn:microsoft.com/office/officeart/2005/8/layout/chevron2"/>
    <dgm:cxn modelId="{37F75C78-5FB7-4D74-ABBD-F64B5DEF433A}" type="presParOf" srcId="{16C6D9E1-A038-4EE1-B037-B0CE1158D859}" destId="{07CCD3E0-E343-4685-A064-67699EDCEA34}" srcOrd="0" destOrd="0" presId="urn:microsoft.com/office/officeart/2005/8/layout/chevron2"/>
    <dgm:cxn modelId="{27FDD873-1871-453A-BD19-EB4AA01C4405}" type="presParOf" srcId="{07CCD3E0-E343-4685-A064-67699EDCEA34}" destId="{5D1CCD4E-635D-45CD-B6CE-B84BE75E48D4}" srcOrd="0" destOrd="0" presId="urn:microsoft.com/office/officeart/2005/8/layout/chevron2"/>
    <dgm:cxn modelId="{6438C05F-F325-4D5C-AD9B-71501BF8373F}" type="presParOf" srcId="{07CCD3E0-E343-4685-A064-67699EDCEA34}" destId="{EC7E6BC2-4A07-4594-AF9F-F0F7F44E757A}" srcOrd="1" destOrd="0" presId="urn:microsoft.com/office/officeart/2005/8/layout/chevron2"/>
    <dgm:cxn modelId="{F3C6D4F7-5784-43BF-B4E0-ECE8555FE95B}" type="presParOf" srcId="{16C6D9E1-A038-4EE1-B037-B0CE1158D859}" destId="{BC7402D7-B6D8-43FC-97B5-7E7DF8E0FBB1}" srcOrd="1" destOrd="0" presId="urn:microsoft.com/office/officeart/2005/8/layout/chevron2"/>
    <dgm:cxn modelId="{15433923-BC00-4757-B3A7-4206098BC360}" type="presParOf" srcId="{16C6D9E1-A038-4EE1-B037-B0CE1158D859}" destId="{9D8B48E7-1D8D-4D01-9F44-D3F8F209B058}" srcOrd="2" destOrd="0" presId="urn:microsoft.com/office/officeart/2005/8/layout/chevron2"/>
    <dgm:cxn modelId="{2B016C42-497F-4B7D-ACFD-487480EF221C}" type="presParOf" srcId="{9D8B48E7-1D8D-4D01-9F44-D3F8F209B058}" destId="{5BC657F8-22C0-43AF-925D-A932C2A250F8}" srcOrd="0" destOrd="0" presId="urn:microsoft.com/office/officeart/2005/8/layout/chevron2"/>
    <dgm:cxn modelId="{B860A20D-9D72-442C-B143-3C203B37B575}" type="presParOf" srcId="{9D8B48E7-1D8D-4D01-9F44-D3F8F209B058}" destId="{490380E9-8207-4643-A13E-179554CD6251}" srcOrd="1" destOrd="0" presId="urn:microsoft.com/office/officeart/2005/8/layout/chevron2"/>
    <dgm:cxn modelId="{FE5127A8-5AD1-49A8-B81C-A7E68CBF9E6E}" type="presParOf" srcId="{16C6D9E1-A038-4EE1-B037-B0CE1158D859}" destId="{81BDB701-E63A-4FBA-AB79-FFA4F8CEFC21}" srcOrd="3" destOrd="0" presId="urn:microsoft.com/office/officeart/2005/8/layout/chevron2"/>
    <dgm:cxn modelId="{8B46040E-89E8-4CF9-A956-871D0803B198}" type="presParOf" srcId="{16C6D9E1-A038-4EE1-B037-B0CE1158D859}" destId="{1B030AF8-44DE-48A9-9E9D-F1F1B09CE977}" srcOrd="4" destOrd="0" presId="urn:microsoft.com/office/officeart/2005/8/layout/chevron2"/>
    <dgm:cxn modelId="{3C0E266B-A750-4D62-9669-14F9754663E1}" type="presParOf" srcId="{1B030AF8-44DE-48A9-9E9D-F1F1B09CE977}" destId="{10E4ACE5-1570-45C7-809A-E373011844F2}" srcOrd="0" destOrd="0" presId="urn:microsoft.com/office/officeart/2005/8/layout/chevron2"/>
    <dgm:cxn modelId="{4C2C370F-CBD3-4B2F-B58D-DA9679D8B66B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2023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4A83C-BA47-4AAB-AD29-A2EC9B577FF9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0184235A-68F4-441B-A67B-557205E0460D}" type="presOf" srcId="{9886B79B-40EB-481E-92CC-501458AB2241}" destId="{5BB01D90-F27A-4D46-9E11-280FE7403049}" srcOrd="0" destOrd="0" presId="urn:microsoft.com/office/officeart/2005/8/layout/vList3"/>
    <dgm:cxn modelId="{E1E20F7F-187B-439D-AFF8-1483C6AA39A1}" type="presParOf" srcId="{5BB01D90-F27A-4D46-9E11-280FE7403049}" destId="{35FFE145-0423-49FD-AE5C-046E05CFB1A3}" srcOrd="0" destOrd="0" presId="urn:microsoft.com/office/officeart/2005/8/layout/vList3"/>
    <dgm:cxn modelId="{02F33648-9FDA-4018-8BF3-54C97BB96755}" type="presParOf" srcId="{35FFE145-0423-49FD-AE5C-046E05CFB1A3}" destId="{513BFF68-8C20-438B-98C1-85E3B98C3AF2}" srcOrd="0" destOrd="0" presId="urn:microsoft.com/office/officeart/2005/8/layout/vList3"/>
    <dgm:cxn modelId="{FBAE7A4F-6F22-40B2-9F1F-D798F891C4FC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«Обеспечение жильем молодых семей  на территории  Шалинского городского округа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жилищно-коммунального хозяйства и повышение энергетической эффективности в Шалинском городском округе до 2023 года»</a:t>
          </a:r>
          <a:endParaRPr lang="ru-RU" sz="11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- 2243,7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2357,0 тыс. 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2357,0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«Комплексное развитие сельских территорий Шалинского городского округа до 2023 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2243,7 тыс. 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22192,9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– 20934,4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BD29CB-06DB-4498-8DF3-B436D796F0A0}" type="presOf" srcId="{799BF0C6-A22B-46C7-872D-185F4C837445}" destId="{5D1CCD4E-635D-45CD-B6CE-B84BE75E48D4}" srcOrd="0" destOrd="0" presId="urn:microsoft.com/office/officeart/2005/8/layout/chevron2"/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7D8505EB-58A3-4A44-A83A-62AFE84C802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61562B06-B292-4585-8E25-B9F8F82E4D00}" type="presOf" srcId="{3FDA602E-16FF-4178-8153-17F42E8740D1}" destId="{9C81AF30-EF60-4CB8-B5FE-C20788B88A4D}" srcOrd="0" destOrd="0" presId="urn:microsoft.com/office/officeart/2005/8/layout/chevron2"/>
    <dgm:cxn modelId="{41D19A19-156E-4BD7-A319-63C6DDE035DC}" type="presOf" srcId="{CE000405-FF39-4778-B1D6-9AB81653DFA9}" destId="{9C81AF30-EF60-4CB8-B5FE-C20788B88A4D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71350D4D-A093-4B38-A4C8-063384E2C08D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A5FE8D0A-7962-4D74-AEF8-6DF4893CCADE}" type="presOf" srcId="{78DFBFAA-B1E8-4388-9BA3-05FCACA7DBDA}" destId="{EC7E6BC2-4A07-4594-AF9F-F0F7F44E757A}" srcOrd="0" destOrd="2" presId="urn:microsoft.com/office/officeart/2005/8/layout/chevron2"/>
    <dgm:cxn modelId="{E7DD00DD-B09F-4A06-BC29-C16BDCE113B6}" type="presOf" srcId="{B1EBA316-B001-4508-9929-EF13A900457C}" destId="{EC7E6BC2-4A07-4594-AF9F-F0F7F44E757A}" srcOrd="0" destOrd="3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D29C2A78-65DE-4F5D-AB9C-0D0C3017EDB2}" type="presOf" srcId="{D1DFED82-E1B8-4856-9EEA-D9FB9E60DA39}" destId="{9C81AF30-EF60-4CB8-B5FE-C20788B88A4D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995B147E-238C-408A-AB60-DF89A7E2529C}" type="presOf" srcId="{73C969FC-5A05-440D-8999-471D14BD9B66}" destId="{EC7E6BC2-4A07-4594-AF9F-F0F7F44E757A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C1984712-6967-42E6-A010-165D08CC8CB1}" type="presOf" srcId="{5C199BA9-918A-4D53-9482-BB6A4812A2CA}" destId="{EC7E6BC2-4A07-4594-AF9F-F0F7F44E757A}" srcOrd="0" destOrd="0" presId="urn:microsoft.com/office/officeart/2005/8/layout/chevron2"/>
    <dgm:cxn modelId="{EBBB4797-B2D5-419F-8A60-881421DAD7C5}" type="presOf" srcId="{0722761E-EA03-4244-A79C-0E1AD01F733A}" destId="{10E4ACE5-1570-45C7-809A-E373011844F2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01988CC0-9663-45AE-AAD6-FC7084C24511}" type="presOf" srcId="{12BA14C3-EA0D-4A44-8314-0C4BC5FF36A8}" destId="{5BC657F8-22C0-43AF-925D-A932C2A250F8}" srcOrd="0" destOrd="0" presId="urn:microsoft.com/office/officeart/2005/8/layout/chevron2"/>
    <dgm:cxn modelId="{F4C780FC-648C-4E93-A738-38732C010711}" type="presOf" srcId="{F156BE11-57EF-4BF6-BC62-6E4CF1203642}" destId="{16C6D9E1-A038-4EE1-B037-B0CE1158D859}" srcOrd="0" destOrd="0" presId="urn:microsoft.com/office/officeart/2005/8/layout/chevron2"/>
    <dgm:cxn modelId="{F0CEE834-10A5-4678-A558-E5351556A119}" type="presOf" srcId="{F499D732-AE58-4A4F-83E4-C30BC4A4939E}" destId="{490380E9-8207-4643-A13E-179554CD6251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888F6FAC-2130-468C-A285-CCCE580BFBF9}" type="presParOf" srcId="{16C6D9E1-A038-4EE1-B037-B0CE1158D859}" destId="{07CCD3E0-E343-4685-A064-67699EDCEA34}" srcOrd="0" destOrd="0" presId="urn:microsoft.com/office/officeart/2005/8/layout/chevron2"/>
    <dgm:cxn modelId="{DD626499-8EE2-4F31-A7CB-6A6A16ED4DA3}" type="presParOf" srcId="{07CCD3E0-E343-4685-A064-67699EDCEA34}" destId="{5D1CCD4E-635D-45CD-B6CE-B84BE75E48D4}" srcOrd="0" destOrd="0" presId="urn:microsoft.com/office/officeart/2005/8/layout/chevron2"/>
    <dgm:cxn modelId="{910D2E6A-5225-4280-B5EA-EB1A1CB24D6D}" type="presParOf" srcId="{07CCD3E0-E343-4685-A064-67699EDCEA34}" destId="{EC7E6BC2-4A07-4594-AF9F-F0F7F44E757A}" srcOrd="1" destOrd="0" presId="urn:microsoft.com/office/officeart/2005/8/layout/chevron2"/>
    <dgm:cxn modelId="{1AED234B-9984-411A-A5F5-EBC728DE3816}" type="presParOf" srcId="{16C6D9E1-A038-4EE1-B037-B0CE1158D859}" destId="{BC7402D7-B6D8-43FC-97B5-7E7DF8E0FBB1}" srcOrd="1" destOrd="0" presId="urn:microsoft.com/office/officeart/2005/8/layout/chevron2"/>
    <dgm:cxn modelId="{630DD197-C07B-4C72-9BA3-96684D0380F8}" type="presParOf" srcId="{16C6D9E1-A038-4EE1-B037-B0CE1158D859}" destId="{9D8B48E7-1D8D-4D01-9F44-D3F8F209B058}" srcOrd="2" destOrd="0" presId="urn:microsoft.com/office/officeart/2005/8/layout/chevron2"/>
    <dgm:cxn modelId="{9418383A-6306-4C4B-8B30-EE5AEC38D37A}" type="presParOf" srcId="{9D8B48E7-1D8D-4D01-9F44-D3F8F209B058}" destId="{5BC657F8-22C0-43AF-925D-A932C2A250F8}" srcOrd="0" destOrd="0" presId="urn:microsoft.com/office/officeart/2005/8/layout/chevron2"/>
    <dgm:cxn modelId="{AEA36057-C112-4445-A789-6638F84B097B}" type="presParOf" srcId="{9D8B48E7-1D8D-4D01-9F44-D3F8F209B058}" destId="{490380E9-8207-4643-A13E-179554CD6251}" srcOrd="1" destOrd="0" presId="urn:microsoft.com/office/officeart/2005/8/layout/chevron2"/>
    <dgm:cxn modelId="{F359443A-C20F-4D46-9BA6-2F0216B11EA7}" type="presParOf" srcId="{16C6D9E1-A038-4EE1-B037-B0CE1158D859}" destId="{81BDB701-E63A-4FBA-AB79-FFA4F8CEFC21}" srcOrd="3" destOrd="0" presId="urn:microsoft.com/office/officeart/2005/8/layout/chevron2"/>
    <dgm:cxn modelId="{62517EE6-3EC4-4A34-9C0F-C7099948654A}" type="presParOf" srcId="{16C6D9E1-A038-4EE1-B037-B0CE1158D859}" destId="{1B030AF8-44DE-48A9-9E9D-F1F1B09CE977}" srcOrd="4" destOrd="0" presId="urn:microsoft.com/office/officeart/2005/8/layout/chevron2"/>
    <dgm:cxn modelId="{1CF57A42-D21E-42C0-8010-0FF72AD22617}" type="presParOf" srcId="{1B030AF8-44DE-48A9-9E9D-F1F1B09CE977}" destId="{10E4ACE5-1570-45C7-809A-E373011844F2}" srcOrd="0" destOrd="0" presId="urn:microsoft.com/office/officeart/2005/8/layout/chevron2"/>
    <dgm:cxn modelId="{211AB34B-C352-42C3-A7FF-7B32D1C1A2B4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«Предоставление региональной поддержки молодым семьям на улучшение жилищных условий на территории Шалинского городского округа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системы дополнительного образования в сфере физической культуры и спорта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- 382,0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- 1325,3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«Развитие архивного дела на территории Шалинского городского округа  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382,0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18938,8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- 18938,8 тыс.руб.</a:t>
          </a:r>
          <a:endParaRPr lang="ru-RU" sz="1200" dirty="0"/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5A54AAEB-1968-4A7D-B10B-5DB9E8D5EC9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1325,3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5C0DDB-CBB1-4B50-8C99-622F37292EFF}" type="parTrans" cxnId="{40ED7419-715C-4EFB-B151-377C4B6ACB86}">
      <dgm:prSet/>
      <dgm:spPr/>
    </dgm:pt>
    <dgm:pt modelId="{F28CAE4B-E7E0-4C12-8C3D-E9B3BE45A841}" type="sibTrans" cxnId="{40ED7419-715C-4EFB-B151-377C4B6ACB86}">
      <dgm:prSet/>
      <dgm:spPr/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27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9F38-60E6-411D-BCBB-CEC798D5B1A0}" type="presOf" srcId="{78DFBFAA-B1E8-4388-9BA3-05FCACA7DBDA}" destId="{EC7E6BC2-4A07-4594-AF9F-F0F7F44E757A}" srcOrd="0" destOrd="2" presId="urn:microsoft.com/office/officeart/2005/8/layout/chevron2"/>
    <dgm:cxn modelId="{F8D78B51-7B0C-4335-BF89-5B93154D6924}" type="presOf" srcId="{0722761E-EA03-4244-A79C-0E1AD01F733A}" destId="{10E4ACE5-1570-45C7-809A-E373011844F2}" srcOrd="0" destOrd="0" presId="urn:microsoft.com/office/officeart/2005/8/layout/chevron2"/>
    <dgm:cxn modelId="{6F95C910-6767-41D1-BCFE-D6A5AD2557E6}" type="presOf" srcId="{27F79D6A-2D71-4A35-B061-4E1A6E268BA8}" destId="{490380E9-8207-4643-A13E-179554CD6251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7AAC7A34-F53D-4E84-BAB9-D4BA5EC02314}" type="presOf" srcId="{B1EBA316-B001-4508-9929-EF13A900457C}" destId="{EC7E6BC2-4A07-4594-AF9F-F0F7F44E757A}" srcOrd="0" destOrd="3" presId="urn:microsoft.com/office/officeart/2005/8/layout/chevron2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F512284F-6F56-44BF-8A85-7394A31E41E9}" type="presOf" srcId="{5A54AAEB-1968-4A7D-B10B-5DB9E8D5EC9A}" destId="{490380E9-8207-4643-A13E-179554CD6251}" srcOrd="0" destOrd="1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1F2DB474-A6FE-41FC-B176-A7107B032BDD}" type="presOf" srcId="{12BA14C3-EA0D-4A44-8314-0C4BC5FF36A8}" destId="{5BC657F8-22C0-43AF-925D-A932C2A250F8}" srcOrd="0" destOrd="0" presId="urn:microsoft.com/office/officeart/2005/8/layout/chevron2"/>
    <dgm:cxn modelId="{EDE1589E-9281-4243-9AB8-373859DFE536}" type="presOf" srcId="{F156BE11-57EF-4BF6-BC62-6E4CF1203642}" destId="{16C6D9E1-A038-4EE1-B037-B0CE1158D859}" srcOrd="0" destOrd="0" presId="urn:microsoft.com/office/officeart/2005/8/layout/chevron2"/>
    <dgm:cxn modelId="{3F240E4A-D865-4F12-A792-CC16112B3F1F}" type="presOf" srcId="{927675B6-539F-444F-A874-0A9024E9E676}" destId="{490380E9-8207-4643-A13E-179554CD6251}" srcOrd="0" destOrd="2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6D3DFCF3-12BA-4ECA-B712-FEC91DF62B1E}" type="presOf" srcId="{CE000405-FF39-4778-B1D6-9AB81653DFA9}" destId="{9C81AF30-EF60-4CB8-B5FE-C20788B88A4D}" srcOrd="0" destOrd="1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32E9801D-1946-462E-9222-80EAFD151D30}" type="presOf" srcId="{73C969FC-5A05-440D-8999-471D14BD9B66}" destId="{EC7E6BC2-4A07-4594-AF9F-F0F7F44E757A}" srcOrd="0" destOrd="1" presId="urn:microsoft.com/office/officeart/2005/8/layout/chevron2"/>
    <dgm:cxn modelId="{88579ECC-31DF-41A4-8DBD-235F4B4083D1}" type="presOf" srcId="{3FDA602E-16FF-4178-8153-17F42E8740D1}" destId="{9C81AF30-EF60-4CB8-B5FE-C20788B88A4D}" srcOrd="0" destOrd="0" presId="urn:microsoft.com/office/officeart/2005/8/layout/chevron2"/>
    <dgm:cxn modelId="{51D56F19-5E87-45A5-9216-3E477CA7660D}" type="presOf" srcId="{D1DFED82-E1B8-4856-9EEA-D9FB9E60DA39}" destId="{9C81AF30-EF60-4CB8-B5FE-C20788B88A4D}" srcOrd="0" destOrd="2" presId="urn:microsoft.com/office/officeart/2005/8/layout/chevron2"/>
    <dgm:cxn modelId="{F1FA042A-698C-447E-B9C6-190F7CF367A8}" type="presOf" srcId="{5C199BA9-918A-4D53-9482-BB6A4812A2CA}" destId="{EC7E6BC2-4A07-4594-AF9F-F0F7F44E757A}" srcOrd="0" destOrd="0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61EB7DB5-42AC-4BB0-A869-6B1FB0AD1147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40ED7419-715C-4EFB-B151-377C4B6ACB86}" srcId="{12BA14C3-EA0D-4A44-8314-0C4BC5FF36A8}" destId="{5A54AAEB-1968-4A7D-B10B-5DB9E8D5EC9A}" srcOrd="1" destOrd="0" parTransId="{625C0DDB-CBB1-4B50-8C99-622F37292EFF}" sibTransId="{F28CAE4B-E7E0-4C12-8C3D-E9B3BE45A841}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4C8A5305-C7B3-4ED8-8966-F739DD098295}" type="presParOf" srcId="{16C6D9E1-A038-4EE1-B037-B0CE1158D859}" destId="{07CCD3E0-E343-4685-A064-67699EDCEA34}" srcOrd="0" destOrd="0" presId="urn:microsoft.com/office/officeart/2005/8/layout/chevron2"/>
    <dgm:cxn modelId="{09C8A64A-057F-4D12-9A58-1C26D0D1A1DE}" type="presParOf" srcId="{07CCD3E0-E343-4685-A064-67699EDCEA34}" destId="{5D1CCD4E-635D-45CD-B6CE-B84BE75E48D4}" srcOrd="0" destOrd="0" presId="urn:microsoft.com/office/officeart/2005/8/layout/chevron2"/>
    <dgm:cxn modelId="{16FBE4A2-2FC8-4A87-9516-8F2E50225CC1}" type="presParOf" srcId="{07CCD3E0-E343-4685-A064-67699EDCEA34}" destId="{EC7E6BC2-4A07-4594-AF9F-F0F7F44E757A}" srcOrd="1" destOrd="0" presId="urn:microsoft.com/office/officeart/2005/8/layout/chevron2"/>
    <dgm:cxn modelId="{8E849A54-B4EC-405D-9CB3-A10B3FA028BC}" type="presParOf" srcId="{16C6D9E1-A038-4EE1-B037-B0CE1158D859}" destId="{BC7402D7-B6D8-43FC-97B5-7E7DF8E0FBB1}" srcOrd="1" destOrd="0" presId="urn:microsoft.com/office/officeart/2005/8/layout/chevron2"/>
    <dgm:cxn modelId="{1C52171C-C598-40AC-9A2B-AB7AD6F220C7}" type="presParOf" srcId="{16C6D9E1-A038-4EE1-B037-B0CE1158D859}" destId="{9D8B48E7-1D8D-4D01-9F44-D3F8F209B058}" srcOrd="2" destOrd="0" presId="urn:microsoft.com/office/officeart/2005/8/layout/chevron2"/>
    <dgm:cxn modelId="{64AB7D1E-92BD-40FD-BAA1-410030A54280}" type="presParOf" srcId="{9D8B48E7-1D8D-4D01-9F44-D3F8F209B058}" destId="{5BC657F8-22C0-43AF-925D-A932C2A250F8}" srcOrd="0" destOrd="0" presId="urn:microsoft.com/office/officeart/2005/8/layout/chevron2"/>
    <dgm:cxn modelId="{46D077D2-A499-4050-A4A8-E583DACFAC0A}" type="presParOf" srcId="{9D8B48E7-1D8D-4D01-9F44-D3F8F209B058}" destId="{490380E9-8207-4643-A13E-179554CD6251}" srcOrd="1" destOrd="0" presId="urn:microsoft.com/office/officeart/2005/8/layout/chevron2"/>
    <dgm:cxn modelId="{7E030366-36C5-4C9B-BF38-27A642DBCFAE}" type="presParOf" srcId="{16C6D9E1-A038-4EE1-B037-B0CE1158D859}" destId="{81BDB701-E63A-4FBA-AB79-FFA4F8CEFC21}" srcOrd="3" destOrd="0" presId="urn:microsoft.com/office/officeart/2005/8/layout/chevron2"/>
    <dgm:cxn modelId="{A5675756-6BF1-4E5D-999D-AC4300968044}" type="presParOf" srcId="{16C6D9E1-A038-4EE1-B037-B0CE1158D859}" destId="{1B030AF8-44DE-48A9-9E9D-F1F1B09CE977}" srcOrd="4" destOrd="0" presId="urn:microsoft.com/office/officeart/2005/8/layout/chevron2"/>
    <dgm:cxn modelId="{C4BD21DC-9E19-46A2-9316-F8BBBFB9BDDB}" type="presParOf" srcId="{1B030AF8-44DE-48A9-9E9D-F1F1B09CE977}" destId="{10E4ACE5-1570-45C7-809A-E373011844F2}" srcOrd="0" destOrd="0" presId="urn:microsoft.com/office/officeart/2005/8/layout/chevron2"/>
    <dgm:cxn modelId="{C204A012-D504-4CC9-B2F1-FFC41BFBE24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«Социально-экономическое развитие Шалинского городского округа до 2023 года»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0F82D-905C-4B3F-9450-AEA2794E1254}" type="presOf" srcId="{9886B79B-40EB-481E-92CC-501458AB2241}" destId="{5BB01D90-F27A-4D46-9E11-280FE7403049}" srcOrd="0" destOrd="0" presId="urn:microsoft.com/office/officeart/2005/8/layout/vList3"/>
    <dgm:cxn modelId="{B30627FF-BC25-4ADD-89CD-78590414C08B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ADA5E8E4-C639-49B3-9C24-ABC80E248BEF}" type="presParOf" srcId="{5BB01D90-F27A-4D46-9E11-280FE7403049}" destId="{35FFE145-0423-49FD-AE5C-046E05CFB1A3}" srcOrd="0" destOrd="0" presId="urn:microsoft.com/office/officeart/2005/8/layout/vList3"/>
    <dgm:cxn modelId="{DE65E918-5DF0-4EAF-AC89-10571958F886}" type="presParOf" srcId="{35FFE145-0423-49FD-AE5C-046E05CFB1A3}" destId="{513BFF68-8C20-438B-98C1-85E3B98C3AF2}" srcOrd="0" destOrd="0" presId="urn:microsoft.com/office/officeart/2005/8/layout/vList3"/>
    <dgm:cxn modelId="{A3053478-E96E-40FB-A9B1-9BA48D4DB4B9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56BE11-57EF-4BF6-BC62-6E4CF12036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BF0C6-A22B-46C7-872D-185F4C837445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61DDD3EE-5457-40FB-8CDA-C68F44FFD44E}" type="parTrans" cxnId="{B9258D95-8BE2-4803-AA57-41C2A9E18FE7}">
      <dgm:prSet/>
      <dgm:spPr/>
      <dgm:t>
        <a:bodyPr/>
        <a:lstStyle/>
        <a:p>
          <a:endParaRPr lang="ru-RU"/>
        </a:p>
      </dgm:t>
    </dgm:pt>
    <dgm:pt modelId="{35D4AD78-796C-471C-9271-6C70D7D4BAB9}" type="sibTrans" cxnId="{B9258D95-8BE2-4803-AA57-41C2A9E18FE7}">
      <dgm:prSet/>
      <dgm:spPr/>
      <dgm:t>
        <a:bodyPr/>
        <a:lstStyle/>
        <a:p>
          <a:endParaRPr lang="ru-RU"/>
        </a:p>
      </dgm:t>
    </dgm:pt>
    <dgm:pt modelId="{12BA14C3-EA0D-4A44-8314-0C4BC5FF36A8}">
      <dgm:prSet phldrT="[Текст]"/>
      <dgm:spPr/>
      <dgm:t>
        <a:bodyPr/>
        <a:lstStyle/>
        <a:p>
          <a:r>
            <a:rPr lang="ru-RU" dirty="0" smtClean="0"/>
            <a:t>14</a:t>
          </a:r>
          <a:endParaRPr lang="ru-RU" dirty="0"/>
        </a:p>
      </dgm:t>
    </dgm:pt>
    <dgm:pt modelId="{F12D954B-1D4E-4EB8-9F9A-8FF194D81CFA}" type="parTrans" cxnId="{AB9C9B57-B73B-43E3-8300-8A3268C3CAE9}">
      <dgm:prSet/>
      <dgm:spPr/>
      <dgm:t>
        <a:bodyPr/>
        <a:lstStyle/>
        <a:p>
          <a:endParaRPr lang="ru-RU"/>
        </a:p>
      </dgm:t>
    </dgm:pt>
    <dgm:pt modelId="{B06398DD-E4BB-444D-8DA2-E3B5FD137BE1}" type="sibTrans" cxnId="{AB9C9B57-B73B-43E3-8300-8A3268C3CAE9}">
      <dgm:prSet/>
      <dgm:spPr/>
      <dgm:t>
        <a:bodyPr/>
        <a:lstStyle/>
        <a:p>
          <a:endParaRPr lang="ru-RU"/>
        </a:p>
      </dgm:t>
    </dgm:pt>
    <dgm:pt modelId="{27F79D6A-2D71-4A35-B061-4E1A6E268BA8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наркомании и противодействие незаконному обороту наркотиков на территории Шалинского городского округа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3EF7E8D-3C78-4132-ACE2-FB2CA68F7ACA}" type="parTrans" cxnId="{A68F0C33-DDB1-4BE1-80CE-FF0119B94093}">
      <dgm:prSet/>
      <dgm:spPr/>
      <dgm:t>
        <a:bodyPr/>
        <a:lstStyle/>
        <a:p>
          <a:endParaRPr lang="ru-RU"/>
        </a:p>
      </dgm:t>
    </dgm:pt>
    <dgm:pt modelId="{A79B5996-7FFB-4211-9DFB-7D69C08755E9}" type="sibTrans" cxnId="{A68F0C33-DDB1-4BE1-80CE-FF0119B94093}">
      <dgm:prSet/>
      <dgm:spPr/>
      <dgm:t>
        <a:bodyPr/>
        <a:lstStyle/>
        <a:p>
          <a:endParaRPr lang="ru-RU"/>
        </a:p>
      </dgm:t>
    </dgm:pt>
    <dgm:pt modelId="{0722761E-EA03-4244-A79C-0E1AD01F733A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825935F1-9220-4A57-A8E7-EA262D2AC1CB}" type="parTrans" cxnId="{EBBAA49C-2E67-4DB0-8982-46AD6635F75D}">
      <dgm:prSet/>
      <dgm:spPr/>
      <dgm:t>
        <a:bodyPr/>
        <a:lstStyle/>
        <a:p>
          <a:endParaRPr lang="ru-RU"/>
        </a:p>
      </dgm:t>
    </dgm:pt>
    <dgm:pt modelId="{045AFA44-7B45-4FA0-8280-C501757594B7}" type="sibTrans" cxnId="{EBBAA49C-2E67-4DB0-8982-46AD6635F75D}">
      <dgm:prSet/>
      <dgm:spPr/>
      <dgm:t>
        <a:bodyPr/>
        <a:lstStyle/>
        <a:p>
          <a:endParaRPr lang="ru-RU"/>
        </a:p>
      </dgm:t>
    </dgm:pt>
    <dgm:pt modelId="{3FDA602E-16FF-4178-8153-17F42E8740D1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туберкулеза на территории Шалинского городского округа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61810FE-4B7E-4E38-8C3A-6EA185E89D3D}" type="parTrans" cxnId="{6A4CE323-BF60-4A49-BB41-3493C2A64CFC}">
      <dgm:prSet/>
      <dgm:spPr/>
      <dgm:t>
        <a:bodyPr/>
        <a:lstStyle/>
        <a:p>
          <a:endParaRPr lang="ru-RU"/>
        </a:p>
      </dgm:t>
    </dgm:pt>
    <dgm:pt modelId="{BE0C0A05-836C-48E1-AE94-0137FD4A1314}" type="sibTrans" cxnId="{6A4CE323-BF60-4A49-BB41-3493C2A64CFC}">
      <dgm:prSet/>
      <dgm:spPr/>
      <dgm:t>
        <a:bodyPr/>
        <a:lstStyle/>
        <a:p>
          <a:endParaRPr lang="ru-RU"/>
        </a:p>
      </dgm:t>
    </dgm:pt>
    <dgm:pt modelId="{B1EBA316-B001-4508-9929-EF13A900457C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- 80,0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D12A23F-6BD6-4FF8-8B73-CDC45C90F961}" type="parTrans" cxnId="{65F96BF7-D7BA-490D-997F-F90E4845388D}">
      <dgm:prSet/>
      <dgm:spPr/>
      <dgm:t>
        <a:bodyPr/>
        <a:lstStyle/>
        <a:p>
          <a:endParaRPr lang="ru-RU"/>
        </a:p>
      </dgm:t>
    </dgm:pt>
    <dgm:pt modelId="{E63E5FE2-0335-455F-8415-9FDFD219BD57}" type="sibTrans" cxnId="{65F96BF7-D7BA-490D-997F-F90E4845388D}">
      <dgm:prSet/>
      <dgm:spPr/>
      <dgm:t>
        <a:bodyPr/>
        <a:lstStyle/>
        <a:p>
          <a:endParaRPr lang="ru-RU"/>
        </a:p>
      </dgm:t>
    </dgm:pt>
    <dgm:pt modelId="{F499D732-AE58-4A4F-83E4-C30BC4A4939E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10,0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17CEAFB-E4CD-450B-8400-946D5EDDCC12}" type="parTrans" cxnId="{90EFD834-3011-4CB7-A42A-8A7A269A563D}">
      <dgm:prSet/>
      <dgm:spPr/>
      <dgm:t>
        <a:bodyPr/>
        <a:lstStyle/>
        <a:p>
          <a:endParaRPr lang="ru-RU"/>
        </a:p>
      </dgm:t>
    </dgm:pt>
    <dgm:pt modelId="{F8587C2B-12F0-4077-BC9F-DA0A8A28623F}" type="sibTrans" cxnId="{90EFD834-3011-4CB7-A42A-8A7A269A563D}">
      <dgm:prSet/>
      <dgm:spPr/>
      <dgm:t>
        <a:bodyPr/>
        <a:lstStyle/>
        <a:p>
          <a:endParaRPr lang="ru-RU"/>
        </a:p>
      </dgm:t>
    </dgm:pt>
    <dgm:pt modelId="{927675B6-539F-444F-A874-0A9024E9E676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- 10,0 тыс.руб.</a:t>
          </a:r>
          <a:endParaRPr lang="ru-RU" sz="1200" b="1" dirty="0">
            <a:solidFill>
              <a:srgbClr val="7030A0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3A180DCF-3605-4914-9280-7FD4EACFD837}" type="parTrans" cxnId="{C5A79B9E-D76D-456F-8244-CF1E2D9E7A58}">
      <dgm:prSet/>
      <dgm:spPr/>
      <dgm:t>
        <a:bodyPr/>
        <a:lstStyle/>
        <a:p>
          <a:endParaRPr lang="ru-RU"/>
        </a:p>
      </dgm:t>
    </dgm:pt>
    <dgm:pt modelId="{2B91B58D-1CC7-40E9-9D9E-953BADC8D6A4}" type="sibTrans" cxnId="{C5A79B9E-D76D-456F-8244-CF1E2D9E7A58}">
      <dgm:prSet/>
      <dgm:spPr/>
      <dgm:t>
        <a:bodyPr/>
        <a:lstStyle/>
        <a:p>
          <a:endParaRPr lang="ru-RU"/>
        </a:p>
      </dgm:t>
    </dgm:pt>
    <dgm:pt modelId="{73C969FC-5A05-440D-8999-471D14BD9B66}">
      <dgm:prSet phldrT="[Текст]" custT="1"/>
      <dgm:spPr/>
      <dgm:t>
        <a:bodyPr/>
        <a:lstStyle/>
        <a:p>
          <a:pPr algn="l"/>
          <a:r>
            <a:rPr lang="ru-RU" sz="12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Подпрограмма «Профилактика ВИЧ-инфекции на территории Шалинского городского округа до 2023 года»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9E67346-5845-4535-B297-2FB3ED5D71D5}" type="sibTrans" cxnId="{92470ADB-6636-4508-A18A-BC12D28E1B61}">
      <dgm:prSet/>
      <dgm:spPr/>
      <dgm:t>
        <a:bodyPr/>
        <a:lstStyle/>
        <a:p>
          <a:endParaRPr lang="ru-RU"/>
        </a:p>
      </dgm:t>
    </dgm:pt>
    <dgm:pt modelId="{C1144BD6-B232-4949-BCDF-DE6895F5C894}" type="parTrans" cxnId="{92470ADB-6636-4508-A18A-BC12D28E1B61}">
      <dgm:prSet/>
      <dgm:spPr/>
      <dgm:t>
        <a:bodyPr/>
        <a:lstStyle/>
        <a:p>
          <a:endParaRPr lang="ru-RU"/>
        </a:p>
      </dgm:t>
    </dgm:pt>
    <dgm:pt modelId="{5C199BA9-918A-4D53-9482-BB6A4812A2CA}">
      <dgm:prSet phldrT="[Текст]" custT="1"/>
      <dgm:spPr/>
      <dgm:t>
        <a:bodyPr/>
        <a:lstStyle/>
        <a:p>
          <a:pPr algn="l"/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E515847D-78E3-4DCB-AD95-322F80AB9EBE}" type="parTrans" cxnId="{7EE5359A-88ED-478B-A3AA-2089E9AAE1C7}">
      <dgm:prSet/>
      <dgm:spPr/>
      <dgm:t>
        <a:bodyPr/>
        <a:lstStyle/>
        <a:p>
          <a:endParaRPr lang="ru-RU"/>
        </a:p>
      </dgm:t>
    </dgm:pt>
    <dgm:pt modelId="{4DA465C6-8425-42DC-9BF3-3058D4F3955F}" type="sibTrans" cxnId="{7EE5359A-88ED-478B-A3AA-2089E9AAE1C7}">
      <dgm:prSet/>
      <dgm:spPr/>
      <dgm:t>
        <a:bodyPr/>
        <a:lstStyle/>
        <a:p>
          <a:endParaRPr lang="ru-RU"/>
        </a:p>
      </dgm:t>
    </dgm:pt>
    <dgm:pt modelId="{78DFBFAA-B1E8-4388-9BA3-05FCACA7DBDA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80,0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C52FA8-FE86-41C4-840A-184EF3F3333F}" type="parTrans" cxnId="{2109A400-41D0-46F5-92B3-AC5EB830F5E7}">
      <dgm:prSet/>
      <dgm:spPr/>
      <dgm:t>
        <a:bodyPr/>
        <a:lstStyle/>
        <a:p>
          <a:endParaRPr lang="ru-RU"/>
        </a:p>
      </dgm:t>
    </dgm:pt>
    <dgm:pt modelId="{262D35C5-9567-41E0-8371-D8E6D90A0332}" type="sibTrans" cxnId="{2109A400-41D0-46F5-92B3-AC5EB830F5E7}">
      <dgm:prSet/>
      <dgm:spPr/>
      <dgm:t>
        <a:bodyPr/>
        <a:lstStyle/>
        <a:p>
          <a:endParaRPr lang="ru-RU"/>
        </a:p>
      </dgm:t>
    </dgm:pt>
    <dgm:pt modelId="{CE000405-FF39-4778-B1D6-9AB81653DF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План  -  20,0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28330F4-9EDA-454F-A358-7029EC32F979}" type="parTrans" cxnId="{EFFB4490-66AC-48DA-ACDD-3A8066D5D0A5}">
      <dgm:prSet/>
      <dgm:spPr/>
      <dgm:t>
        <a:bodyPr/>
        <a:lstStyle/>
        <a:p>
          <a:endParaRPr lang="ru-RU"/>
        </a:p>
      </dgm:t>
    </dgm:pt>
    <dgm:pt modelId="{3AD9F5DC-9DC8-4036-934D-550AE6A908A5}" type="sibTrans" cxnId="{EFFB4490-66AC-48DA-ACDD-3A8066D5D0A5}">
      <dgm:prSet/>
      <dgm:spPr/>
      <dgm:t>
        <a:bodyPr/>
        <a:lstStyle/>
        <a:p>
          <a:endParaRPr lang="ru-RU"/>
        </a:p>
      </dgm:t>
    </dgm:pt>
    <dgm:pt modelId="{D1DFED82-E1B8-4856-9EEA-D9FB9E60DA39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rgbClr val="7030A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Исполнено - 20,0 тыс.руб.</a:t>
          </a:r>
          <a:endParaRPr lang="ru-RU" sz="12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99D42B0-98F4-40AC-89CD-7547F00EACF8}" type="parTrans" cxnId="{0F196B1C-B4A9-40BE-AB44-085DF9044E04}">
      <dgm:prSet/>
      <dgm:spPr/>
      <dgm:t>
        <a:bodyPr/>
        <a:lstStyle/>
        <a:p>
          <a:endParaRPr lang="ru-RU"/>
        </a:p>
      </dgm:t>
    </dgm:pt>
    <dgm:pt modelId="{65F2F76F-5CB9-4828-92A4-B2E8D748B519}" type="sibTrans" cxnId="{0F196B1C-B4A9-40BE-AB44-085DF9044E04}">
      <dgm:prSet/>
      <dgm:spPr/>
      <dgm:t>
        <a:bodyPr/>
        <a:lstStyle/>
        <a:p>
          <a:endParaRPr lang="ru-RU"/>
        </a:p>
      </dgm:t>
    </dgm:pt>
    <dgm:pt modelId="{16C6D9E1-A038-4EE1-B037-B0CE1158D859}" type="pres">
      <dgm:prSet presAssocID="{F156BE11-57EF-4BF6-BC62-6E4CF12036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D3E0-E343-4685-A064-67699EDCEA34}" type="pres">
      <dgm:prSet presAssocID="{799BF0C6-A22B-46C7-872D-185F4C837445}" presName="composite" presStyleCnt="0"/>
      <dgm:spPr/>
    </dgm:pt>
    <dgm:pt modelId="{5D1CCD4E-635D-45CD-B6CE-B84BE75E48D4}" type="pres">
      <dgm:prSet presAssocID="{799BF0C6-A22B-46C7-872D-185F4C83744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E6BC2-4A07-4594-AF9F-F0F7F44E757A}" type="pres">
      <dgm:prSet presAssocID="{799BF0C6-A22B-46C7-872D-185F4C837445}" presName="descendantText" presStyleLbl="alignAcc1" presStyleIdx="0" presStyleCnt="3" custScaleY="150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02D7-B6D8-43FC-97B5-7E7DF8E0FBB1}" type="pres">
      <dgm:prSet presAssocID="{35D4AD78-796C-471C-9271-6C70D7D4BAB9}" presName="sp" presStyleCnt="0"/>
      <dgm:spPr/>
    </dgm:pt>
    <dgm:pt modelId="{9D8B48E7-1D8D-4D01-9F44-D3F8F209B058}" type="pres">
      <dgm:prSet presAssocID="{12BA14C3-EA0D-4A44-8314-0C4BC5FF36A8}" presName="composite" presStyleCnt="0"/>
      <dgm:spPr/>
    </dgm:pt>
    <dgm:pt modelId="{5BC657F8-22C0-43AF-925D-A932C2A250F8}" type="pres">
      <dgm:prSet presAssocID="{12BA14C3-EA0D-4A44-8314-0C4BC5FF36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380E9-8207-4643-A13E-179554CD6251}" type="pres">
      <dgm:prSet presAssocID="{12BA14C3-EA0D-4A44-8314-0C4BC5FF36A8}" presName="descendantText" presStyleLbl="alignAcc1" presStyleIdx="1" presStyleCnt="3" custScaleY="13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DB701-E63A-4FBA-AB79-FFA4F8CEFC21}" type="pres">
      <dgm:prSet presAssocID="{B06398DD-E4BB-444D-8DA2-E3B5FD137BE1}" presName="sp" presStyleCnt="0"/>
      <dgm:spPr/>
    </dgm:pt>
    <dgm:pt modelId="{1B030AF8-44DE-48A9-9E9D-F1F1B09CE977}" type="pres">
      <dgm:prSet presAssocID="{0722761E-EA03-4244-A79C-0E1AD01F733A}" presName="composite" presStyleCnt="0"/>
      <dgm:spPr/>
    </dgm:pt>
    <dgm:pt modelId="{10E4ACE5-1570-45C7-809A-E373011844F2}" type="pres">
      <dgm:prSet presAssocID="{0722761E-EA03-4244-A79C-0E1AD01F7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AF30-EF60-4CB8-B5FE-C20788B88A4D}" type="pres">
      <dgm:prSet presAssocID="{0722761E-EA03-4244-A79C-0E1AD01F733A}" presName="descendantText" presStyleLbl="alignAcc1" presStyleIdx="2" presStyleCnt="3" custScaleY="125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834-3011-4CB7-A42A-8A7A269A563D}" srcId="{12BA14C3-EA0D-4A44-8314-0C4BC5FF36A8}" destId="{F499D732-AE58-4A4F-83E4-C30BC4A4939E}" srcOrd="1" destOrd="0" parTransId="{E17CEAFB-E4CD-450B-8400-946D5EDDCC12}" sibTransId="{F8587C2B-12F0-4077-BC9F-DA0A8A28623F}"/>
    <dgm:cxn modelId="{977BB17C-EC0E-43DC-8080-7B7E51EEA56C}" type="presOf" srcId="{12BA14C3-EA0D-4A44-8314-0C4BC5FF36A8}" destId="{5BC657F8-22C0-43AF-925D-A932C2A250F8}" srcOrd="0" destOrd="0" presId="urn:microsoft.com/office/officeart/2005/8/layout/chevron2"/>
    <dgm:cxn modelId="{AB9C9B57-B73B-43E3-8300-8A3268C3CAE9}" srcId="{F156BE11-57EF-4BF6-BC62-6E4CF1203642}" destId="{12BA14C3-EA0D-4A44-8314-0C4BC5FF36A8}" srcOrd="1" destOrd="0" parTransId="{F12D954B-1D4E-4EB8-9F9A-8FF194D81CFA}" sibTransId="{B06398DD-E4BB-444D-8DA2-E3B5FD137BE1}"/>
    <dgm:cxn modelId="{EBBAA49C-2E67-4DB0-8982-46AD6635F75D}" srcId="{F156BE11-57EF-4BF6-BC62-6E4CF1203642}" destId="{0722761E-EA03-4244-A79C-0E1AD01F733A}" srcOrd="2" destOrd="0" parTransId="{825935F1-9220-4A57-A8E7-EA262D2AC1CB}" sibTransId="{045AFA44-7B45-4FA0-8280-C501757594B7}"/>
    <dgm:cxn modelId="{C5ED8CFB-A66D-4560-AAA4-24426A3E36CF}" type="presOf" srcId="{B1EBA316-B001-4508-9929-EF13A900457C}" destId="{EC7E6BC2-4A07-4594-AF9F-F0F7F44E757A}" srcOrd="0" destOrd="3" presId="urn:microsoft.com/office/officeart/2005/8/layout/chevron2"/>
    <dgm:cxn modelId="{8CB1EE4B-D052-4F29-990A-41BD2C018409}" type="presOf" srcId="{F156BE11-57EF-4BF6-BC62-6E4CF1203642}" destId="{16C6D9E1-A038-4EE1-B037-B0CE1158D859}" srcOrd="0" destOrd="0" presId="urn:microsoft.com/office/officeart/2005/8/layout/chevron2"/>
    <dgm:cxn modelId="{41F939C3-DA60-441C-A1FD-C58050796335}" type="presOf" srcId="{0722761E-EA03-4244-A79C-0E1AD01F733A}" destId="{10E4ACE5-1570-45C7-809A-E373011844F2}" srcOrd="0" destOrd="0" presId="urn:microsoft.com/office/officeart/2005/8/layout/chevron2"/>
    <dgm:cxn modelId="{7EE5359A-88ED-478B-A3AA-2089E9AAE1C7}" srcId="{799BF0C6-A22B-46C7-872D-185F4C837445}" destId="{5C199BA9-918A-4D53-9482-BB6A4812A2CA}" srcOrd="0" destOrd="0" parTransId="{E515847D-78E3-4DCB-AD95-322F80AB9EBE}" sibTransId="{4DA465C6-8425-42DC-9BF3-3058D4F3955F}"/>
    <dgm:cxn modelId="{B15D9B1D-D1E1-4B75-8E23-C74BDBE40367}" type="presOf" srcId="{927675B6-539F-444F-A874-0A9024E9E676}" destId="{490380E9-8207-4643-A13E-179554CD6251}" srcOrd="0" destOrd="2" presId="urn:microsoft.com/office/officeart/2005/8/layout/chevron2"/>
    <dgm:cxn modelId="{B9258D95-8BE2-4803-AA57-41C2A9E18FE7}" srcId="{F156BE11-57EF-4BF6-BC62-6E4CF1203642}" destId="{799BF0C6-A22B-46C7-872D-185F4C837445}" srcOrd="0" destOrd="0" parTransId="{61DDD3EE-5457-40FB-8CDA-C68F44FFD44E}" sibTransId="{35D4AD78-796C-471C-9271-6C70D7D4BAB9}"/>
    <dgm:cxn modelId="{02BB8D35-2B4D-4BAA-BE75-D08C603657C6}" type="presOf" srcId="{F499D732-AE58-4A4F-83E4-C30BC4A4939E}" destId="{490380E9-8207-4643-A13E-179554CD6251}" srcOrd="0" destOrd="1" presId="urn:microsoft.com/office/officeart/2005/8/layout/chevron2"/>
    <dgm:cxn modelId="{EFFB4490-66AC-48DA-ACDD-3A8066D5D0A5}" srcId="{0722761E-EA03-4244-A79C-0E1AD01F733A}" destId="{CE000405-FF39-4778-B1D6-9AB81653DFA9}" srcOrd="1" destOrd="0" parTransId="{628330F4-9EDA-454F-A358-7029EC32F979}" sibTransId="{3AD9F5DC-9DC8-4036-934D-550AE6A908A5}"/>
    <dgm:cxn modelId="{6FA65381-9F63-46B6-B7FE-7F9CF75F6E83}" type="presOf" srcId="{3FDA602E-16FF-4178-8153-17F42E8740D1}" destId="{9C81AF30-EF60-4CB8-B5FE-C20788B88A4D}" srcOrd="0" destOrd="0" presId="urn:microsoft.com/office/officeart/2005/8/layout/chevron2"/>
    <dgm:cxn modelId="{0F196B1C-B4A9-40BE-AB44-085DF9044E04}" srcId="{0722761E-EA03-4244-A79C-0E1AD01F733A}" destId="{D1DFED82-E1B8-4856-9EEA-D9FB9E60DA39}" srcOrd="2" destOrd="0" parTransId="{A99D42B0-98F4-40AC-89CD-7547F00EACF8}" sibTransId="{65F2F76F-5CB9-4828-92A4-B2E8D748B519}"/>
    <dgm:cxn modelId="{D9CF4586-238B-4C2F-9708-7EB55192E3EE}" type="presOf" srcId="{CE000405-FF39-4778-B1D6-9AB81653DFA9}" destId="{9C81AF30-EF60-4CB8-B5FE-C20788B88A4D}" srcOrd="0" destOrd="1" presId="urn:microsoft.com/office/officeart/2005/8/layout/chevron2"/>
    <dgm:cxn modelId="{2F3DEB85-5C37-465A-A243-83EBEABDABF4}" type="presOf" srcId="{27F79D6A-2D71-4A35-B061-4E1A6E268BA8}" destId="{490380E9-8207-4643-A13E-179554CD6251}" srcOrd="0" destOrd="0" presId="urn:microsoft.com/office/officeart/2005/8/layout/chevron2"/>
    <dgm:cxn modelId="{A68F0C33-DDB1-4BE1-80CE-FF0119B94093}" srcId="{12BA14C3-EA0D-4A44-8314-0C4BC5FF36A8}" destId="{27F79D6A-2D71-4A35-B061-4E1A6E268BA8}" srcOrd="0" destOrd="0" parTransId="{33EF7E8D-3C78-4132-ACE2-FB2CA68F7ACA}" sibTransId="{A79B5996-7FFB-4211-9DFB-7D69C08755E9}"/>
    <dgm:cxn modelId="{D315F13A-BC35-4D31-835D-B7541873336B}" type="presOf" srcId="{5C199BA9-918A-4D53-9482-BB6A4812A2CA}" destId="{EC7E6BC2-4A07-4594-AF9F-F0F7F44E757A}" srcOrd="0" destOrd="0" presId="urn:microsoft.com/office/officeart/2005/8/layout/chevron2"/>
    <dgm:cxn modelId="{93F132B7-8B4E-4CED-95A1-953A9C8A204C}" type="presOf" srcId="{D1DFED82-E1B8-4856-9EEA-D9FB9E60DA39}" destId="{9C81AF30-EF60-4CB8-B5FE-C20788B88A4D}" srcOrd="0" destOrd="2" presId="urn:microsoft.com/office/officeart/2005/8/layout/chevron2"/>
    <dgm:cxn modelId="{2109A400-41D0-46F5-92B3-AC5EB830F5E7}" srcId="{799BF0C6-A22B-46C7-872D-185F4C837445}" destId="{78DFBFAA-B1E8-4388-9BA3-05FCACA7DBDA}" srcOrd="2" destOrd="0" parTransId="{95C52FA8-FE86-41C4-840A-184EF3F3333F}" sibTransId="{262D35C5-9567-41E0-8371-D8E6D90A0332}"/>
    <dgm:cxn modelId="{65F96BF7-D7BA-490D-997F-F90E4845388D}" srcId="{799BF0C6-A22B-46C7-872D-185F4C837445}" destId="{B1EBA316-B001-4508-9929-EF13A900457C}" srcOrd="3" destOrd="0" parTransId="{ED12A23F-6BD6-4FF8-8B73-CDC45C90F961}" sibTransId="{E63E5FE2-0335-455F-8415-9FDFD219BD57}"/>
    <dgm:cxn modelId="{E4A93786-88C0-41C0-B662-065E6FC25487}" type="presOf" srcId="{78DFBFAA-B1E8-4388-9BA3-05FCACA7DBDA}" destId="{EC7E6BC2-4A07-4594-AF9F-F0F7F44E757A}" srcOrd="0" destOrd="2" presId="urn:microsoft.com/office/officeart/2005/8/layout/chevron2"/>
    <dgm:cxn modelId="{C5A79B9E-D76D-456F-8244-CF1E2D9E7A58}" srcId="{12BA14C3-EA0D-4A44-8314-0C4BC5FF36A8}" destId="{927675B6-539F-444F-A874-0A9024E9E676}" srcOrd="2" destOrd="0" parTransId="{3A180DCF-3605-4914-9280-7FD4EACFD837}" sibTransId="{2B91B58D-1CC7-40E9-9D9E-953BADC8D6A4}"/>
    <dgm:cxn modelId="{BF21F5A9-95D1-43CA-AAFD-7926EDB5E591}" type="presOf" srcId="{799BF0C6-A22B-46C7-872D-185F4C837445}" destId="{5D1CCD4E-635D-45CD-B6CE-B84BE75E48D4}" srcOrd="0" destOrd="0" presId="urn:microsoft.com/office/officeart/2005/8/layout/chevron2"/>
    <dgm:cxn modelId="{92470ADB-6636-4508-A18A-BC12D28E1B61}" srcId="{799BF0C6-A22B-46C7-872D-185F4C837445}" destId="{73C969FC-5A05-440D-8999-471D14BD9B66}" srcOrd="1" destOrd="0" parTransId="{C1144BD6-B232-4949-BCDF-DE6895F5C894}" sibTransId="{09E67346-5845-4535-B297-2FB3ED5D71D5}"/>
    <dgm:cxn modelId="{60FCE671-721C-4145-A892-C2444CCCAF9D}" type="presOf" srcId="{73C969FC-5A05-440D-8999-471D14BD9B66}" destId="{EC7E6BC2-4A07-4594-AF9F-F0F7F44E757A}" srcOrd="0" destOrd="1" presId="urn:microsoft.com/office/officeart/2005/8/layout/chevron2"/>
    <dgm:cxn modelId="{6A4CE323-BF60-4A49-BB41-3493C2A64CFC}" srcId="{0722761E-EA03-4244-A79C-0E1AD01F733A}" destId="{3FDA602E-16FF-4178-8153-17F42E8740D1}" srcOrd="0" destOrd="0" parTransId="{361810FE-4B7E-4E38-8C3A-6EA185E89D3D}" sibTransId="{BE0C0A05-836C-48E1-AE94-0137FD4A1314}"/>
    <dgm:cxn modelId="{34BD7479-9E5E-4407-937F-5DD5ECC63F70}" type="presParOf" srcId="{16C6D9E1-A038-4EE1-B037-B0CE1158D859}" destId="{07CCD3E0-E343-4685-A064-67699EDCEA34}" srcOrd="0" destOrd="0" presId="urn:microsoft.com/office/officeart/2005/8/layout/chevron2"/>
    <dgm:cxn modelId="{085852D6-1FFE-455D-8DDC-4B033C72119E}" type="presParOf" srcId="{07CCD3E0-E343-4685-A064-67699EDCEA34}" destId="{5D1CCD4E-635D-45CD-B6CE-B84BE75E48D4}" srcOrd="0" destOrd="0" presId="urn:microsoft.com/office/officeart/2005/8/layout/chevron2"/>
    <dgm:cxn modelId="{E636D336-5364-40F3-BD5F-16A3B1D0AD30}" type="presParOf" srcId="{07CCD3E0-E343-4685-A064-67699EDCEA34}" destId="{EC7E6BC2-4A07-4594-AF9F-F0F7F44E757A}" srcOrd="1" destOrd="0" presId="urn:microsoft.com/office/officeart/2005/8/layout/chevron2"/>
    <dgm:cxn modelId="{5134F95B-9332-4823-A1D8-4D8BC04138D3}" type="presParOf" srcId="{16C6D9E1-A038-4EE1-B037-B0CE1158D859}" destId="{BC7402D7-B6D8-43FC-97B5-7E7DF8E0FBB1}" srcOrd="1" destOrd="0" presId="urn:microsoft.com/office/officeart/2005/8/layout/chevron2"/>
    <dgm:cxn modelId="{446A8688-4AFC-495F-99C7-E6726EAAF52F}" type="presParOf" srcId="{16C6D9E1-A038-4EE1-B037-B0CE1158D859}" destId="{9D8B48E7-1D8D-4D01-9F44-D3F8F209B058}" srcOrd="2" destOrd="0" presId="urn:microsoft.com/office/officeart/2005/8/layout/chevron2"/>
    <dgm:cxn modelId="{F9E830D2-3A2B-4716-8F91-D759E3831928}" type="presParOf" srcId="{9D8B48E7-1D8D-4D01-9F44-D3F8F209B058}" destId="{5BC657F8-22C0-43AF-925D-A932C2A250F8}" srcOrd="0" destOrd="0" presId="urn:microsoft.com/office/officeart/2005/8/layout/chevron2"/>
    <dgm:cxn modelId="{B8640010-11DA-4F99-8FC6-A1E239559630}" type="presParOf" srcId="{9D8B48E7-1D8D-4D01-9F44-D3F8F209B058}" destId="{490380E9-8207-4643-A13E-179554CD6251}" srcOrd="1" destOrd="0" presId="urn:microsoft.com/office/officeart/2005/8/layout/chevron2"/>
    <dgm:cxn modelId="{4C4D1B25-98C5-40ED-A7B6-C4C41C456581}" type="presParOf" srcId="{16C6D9E1-A038-4EE1-B037-B0CE1158D859}" destId="{81BDB701-E63A-4FBA-AB79-FFA4F8CEFC21}" srcOrd="3" destOrd="0" presId="urn:microsoft.com/office/officeart/2005/8/layout/chevron2"/>
    <dgm:cxn modelId="{1E459A3C-D75E-4CDB-8DBD-CFD97130A9EF}" type="presParOf" srcId="{16C6D9E1-A038-4EE1-B037-B0CE1158D859}" destId="{1B030AF8-44DE-48A9-9E9D-F1F1B09CE977}" srcOrd="4" destOrd="0" presId="urn:microsoft.com/office/officeart/2005/8/layout/chevron2"/>
    <dgm:cxn modelId="{772A2542-BF40-42FA-AB27-D8CB3E36434A}" type="presParOf" srcId="{1B030AF8-44DE-48A9-9E9D-F1F1B09CE977}" destId="{10E4ACE5-1570-45C7-809A-E373011844F2}" srcOrd="0" destOrd="0" presId="urn:microsoft.com/office/officeart/2005/8/layout/chevron2"/>
    <dgm:cxn modelId="{829CC5AF-DA5D-4BF2-9258-8FCC3167F55D}" type="presParOf" srcId="{1B030AF8-44DE-48A9-9E9D-F1F1B09CE977}" destId="{9C81AF30-EF60-4CB8-B5FE-C20788B88A4D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6B79B-40EB-481E-92CC-501458AB224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50CDE5-A392-4297-8001-A391907B4795}">
      <dgm:prSet custT="1"/>
      <dgm:spPr/>
      <dgm:t>
        <a:bodyPr/>
        <a:lstStyle/>
        <a:p>
          <a:pPr rtl="0"/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Муниципальная программа 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«</a:t>
          </a:r>
          <a:r>
            <a: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Развитие кадровой политики в системе муниципального управления Шалинского городского округа до 2023 года</a:t>
          </a:r>
          <a:r>
            <a: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»</a:t>
          </a:r>
          <a:endParaRPr lang="ru-RU" sz="16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4544066-2982-4CE0-B7C8-F02BDFD52D1A}" type="parTrans" cxnId="{B18233AD-4AAA-4312-BE54-0C3341FBA83D}">
      <dgm:prSet/>
      <dgm:spPr/>
      <dgm:t>
        <a:bodyPr/>
        <a:lstStyle/>
        <a:p>
          <a:endParaRPr lang="ru-RU"/>
        </a:p>
      </dgm:t>
    </dgm:pt>
    <dgm:pt modelId="{E2EE13E7-7D9D-4752-B3DE-E46443E4AD30}" type="sibTrans" cxnId="{B18233AD-4AAA-4312-BE54-0C3341FBA83D}">
      <dgm:prSet/>
      <dgm:spPr/>
      <dgm:t>
        <a:bodyPr/>
        <a:lstStyle/>
        <a:p>
          <a:endParaRPr lang="ru-RU"/>
        </a:p>
      </dgm:t>
    </dgm:pt>
    <dgm:pt modelId="{5BB01D90-F27A-4D46-9E11-280FE7403049}" type="pres">
      <dgm:prSet presAssocID="{9886B79B-40EB-481E-92CC-501458AB22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FE145-0423-49FD-AE5C-046E05CFB1A3}" type="pres">
      <dgm:prSet presAssocID="{1F50CDE5-A392-4297-8001-A391907B4795}" presName="composite" presStyleCnt="0"/>
      <dgm:spPr/>
    </dgm:pt>
    <dgm:pt modelId="{513BFF68-8C20-438B-98C1-85E3B98C3AF2}" type="pres">
      <dgm:prSet presAssocID="{1F50CDE5-A392-4297-8001-A391907B4795}" presName="imgShp" presStyleLbl="fgImgPlace1" presStyleIdx="0" presStyleCnt="1" custLinFactX="-100000" custLinFactNeighborX="-196226" custLinFactNeighborY="-19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5E707-ABA9-413B-B09E-30706098552C}" type="pres">
      <dgm:prSet presAssocID="{1F50CDE5-A392-4297-8001-A391907B4795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BD82A-3068-4C64-9C12-D604CF9B3190}" type="presOf" srcId="{1F50CDE5-A392-4297-8001-A391907B4795}" destId="{B645E707-ABA9-413B-B09E-30706098552C}" srcOrd="0" destOrd="0" presId="urn:microsoft.com/office/officeart/2005/8/layout/vList3"/>
    <dgm:cxn modelId="{B18233AD-4AAA-4312-BE54-0C3341FBA83D}" srcId="{9886B79B-40EB-481E-92CC-501458AB2241}" destId="{1F50CDE5-A392-4297-8001-A391907B4795}" srcOrd="0" destOrd="0" parTransId="{A4544066-2982-4CE0-B7C8-F02BDFD52D1A}" sibTransId="{E2EE13E7-7D9D-4752-B3DE-E46443E4AD30}"/>
    <dgm:cxn modelId="{24D2AC09-9DD5-4AA8-82A9-4E029CD8755E}" type="presOf" srcId="{9886B79B-40EB-481E-92CC-501458AB2241}" destId="{5BB01D90-F27A-4D46-9E11-280FE7403049}" srcOrd="0" destOrd="0" presId="urn:microsoft.com/office/officeart/2005/8/layout/vList3"/>
    <dgm:cxn modelId="{E198EE0D-AAD2-40E4-8DD0-E2D307D8EF77}" type="presParOf" srcId="{5BB01D90-F27A-4D46-9E11-280FE7403049}" destId="{35FFE145-0423-49FD-AE5C-046E05CFB1A3}" srcOrd="0" destOrd="0" presId="urn:microsoft.com/office/officeart/2005/8/layout/vList3"/>
    <dgm:cxn modelId="{171A9632-6177-4216-90D4-D15525F85757}" type="presParOf" srcId="{35FFE145-0423-49FD-AE5C-046E05CFB1A3}" destId="{513BFF68-8C20-438B-98C1-85E3B98C3AF2}" srcOrd="0" destOrd="0" presId="urn:microsoft.com/office/officeart/2005/8/layout/vList3"/>
    <dgm:cxn modelId="{9CBC0E8B-6291-48BD-B2A5-34071C1B029F}" type="presParOf" srcId="{35FFE145-0423-49FD-AE5C-046E05CFB1A3}" destId="{B645E707-ABA9-413B-B09E-30706098552C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0.28331</cdr:x>
      <cdr:y>0</cdr:y>
    </cdr:from>
    <cdr:to>
      <cdr:x>0.70766</cdr:x>
      <cdr:y>0.21212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0"/>
          <a:ext cx="1369615" cy="840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2020 год</a:t>
          </a:r>
        </a:p>
        <a:p xmlns:a="http://schemas.openxmlformats.org/drawingml/2006/main">
          <a:pPr algn="ctr"/>
          <a:r>
            <a:rPr lang="ru-RU" sz="1400" b="1" dirty="0" smtClean="0"/>
            <a:t>1063,1 млн.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0.07065</cdr:x>
      <cdr:y>0</cdr:y>
    </cdr:from>
    <cdr:to>
      <cdr:x>0.56522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027" y="0"/>
          <a:ext cx="1596254" cy="609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20</a:t>
          </a:r>
          <a:r>
            <a:rPr lang="en-US" sz="1600" b="1" dirty="0" smtClean="0"/>
            <a:t>21</a:t>
          </a:r>
          <a:r>
            <a:rPr lang="ru-RU" sz="1600" b="1" dirty="0" smtClean="0"/>
            <a:t> год</a:t>
          </a:r>
        </a:p>
        <a:p xmlns:a="http://schemas.openxmlformats.org/drawingml/2006/main">
          <a:pPr algn="ctr"/>
          <a:r>
            <a:rPr lang="ru-RU" sz="1600" b="1" dirty="0" smtClean="0"/>
            <a:t>983,6 млн. руб.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0.59023</cdr:x>
      <cdr:y>0.52273</cdr:y>
    </cdr:from>
    <cdr:to>
      <cdr:x>0.66106</cdr:x>
      <cdr:y>0.61364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1905000" y="1752600"/>
          <a:ext cx="228600" cy="304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</cdr:x>
      <cdr:y>0.40541</cdr:y>
    </cdr:from>
    <cdr:to>
      <cdr:x>0.56</cdr:x>
      <cdr:y>0.62162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11430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0.34545</cdr:x>
      <cdr:y>0.40541</cdr:y>
    </cdr:from>
    <cdr:to>
      <cdr:x>0.60545</cdr:x>
      <cdr:y>0.59459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1143000"/>
          <a:ext cx="1089660" cy="5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517 171 тыс. руб.</a:t>
          </a:r>
          <a:endParaRPr lang="ru-RU" sz="1400" b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0.38462</cdr:x>
      <cdr:y>0.34146</cdr:y>
    </cdr:from>
    <cdr:to>
      <cdr:x>0.65553</cdr:x>
      <cdr:y>0.64758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24000" y="1066800"/>
          <a:ext cx="1073454" cy="95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60 464 </a:t>
          </a:r>
        </a:p>
        <a:p xmlns:a="http://schemas.openxmlformats.org/drawingml/2006/main">
          <a:pPr algn="ctr"/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0.31111</cdr:x>
      <cdr:y>0.38</cdr:y>
    </cdr:from>
    <cdr:to>
      <cdr:x>0.7817</cdr:x>
      <cdr:y>0.68612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1066800" y="1447800"/>
          <a:ext cx="1613653" cy="1166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96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>
              <a:latin typeface="+mn-lt"/>
              <a:ea typeface="+mn-ea"/>
              <a:cs typeface="+mn-cs"/>
            </a:rPr>
            <a:t>834</a:t>
          </a:r>
        </a:p>
        <a:p xmlns:a="http://schemas.openxmlformats.org/drawingml/2006/main">
          <a:pPr algn="ctr"/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0.3506</cdr:x>
      <cdr:y>0.34694</cdr:y>
    </cdr:from>
    <cdr:to>
      <cdr:x>0.62151</cdr:x>
      <cdr:y>0.65306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12954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+mn-lt"/>
              <a:ea typeface="+mn-ea"/>
              <a:cs typeface="+mn-cs"/>
            </a:rPr>
            <a:t>31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>
              <a:latin typeface="+mn-lt"/>
              <a:ea typeface="+mn-ea"/>
              <a:cs typeface="+mn-cs"/>
            </a:rPr>
            <a:t>303</a:t>
          </a:r>
          <a:r>
            <a:rPr lang="en-US" sz="1800" dirty="0" smtClean="0">
              <a:latin typeface="+mn-lt"/>
              <a:ea typeface="+mn-ea"/>
              <a:cs typeface="+mn-cs"/>
            </a:rPr>
            <a:t> </a:t>
          </a:r>
          <a:r>
            <a:rPr lang="ru-RU" sz="1800" dirty="0" smtClean="0"/>
            <a:t>тыс. руб.</a:t>
          </a:r>
          <a:endParaRPr lang="ru-RU" sz="1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0.26866</cdr:x>
      <cdr:y>0.27907</cdr:y>
    </cdr:from>
    <cdr:to>
      <cdr:x>0.72414</cdr:x>
      <cdr:y>0.72093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678" y="574158"/>
          <a:ext cx="1006522" cy="909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01.01.2022</a:t>
          </a:r>
        </a:p>
        <a:p xmlns:a="http://schemas.openxmlformats.org/drawingml/2006/main">
          <a:pPr algn="ctr"/>
          <a:r>
            <a:rPr lang="ru-RU" sz="1100" dirty="0" smtClean="0"/>
            <a:t>19,4</a:t>
          </a:r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0.26866</cdr:x>
      <cdr:y>0.27907</cdr:y>
    </cdr:from>
    <cdr:to>
      <cdr:x>0.72414</cdr:x>
      <cdr:y>0.72093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3678" y="574158"/>
          <a:ext cx="1006522" cy="909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на 01.01.2021</a:t>
          </a:r>
        </a:p>
        <a:p xmlns:a="http://schemas.openxmlformats.org/drawingml/2006/main">
          <a:pPr algn="ctr"/>
          <a:r>
            <a:rPr lang="ru-RU" sz="1100" dirty="0" smtClean="0"/>
            <a:t>11,0</a:t>
          </a:r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0.26316</cdr:x>
      <cdr:y>0.26667</cdr:y>
    </cdr:from>
    <cdr:to>
      <cdr:x>0.71864</cdr:x>
      <cdr:y>0.70853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609600"/>
          <a:ext cx="1318888" cy="1010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840,2</a:t>
          </a:r>
        </a:p>
        <a:p xmlns:a="http://schemas.openxmlformats.org/drawingml/2006/main">
          <a:pPr algn="ctr"/>
          <a:r>
            <a:rPr lang="ru-RU" dirty="0" smtClean="0"/>
            <a:t>млн</a:t>
          </a:r>
          <a:r>
            <a:rPr lang="ru-RU" sz="1100" dirty="0" smtClean="0"/>
            <a:t>. руб.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77C5-DCC1-4CF3-83B1-B4CB70D9DFFC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A756-90E6-4492-9DDD-247C24BE6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81500" y="0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08AD8-D73F-422F-A1D9-4C775FB29D77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6175" y="817563"/>
            <a:ext cx="2901950" cy="4090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3113" y="5181600"/>
            <a:ext cx="6188075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81500" y="10361613"/>
            <a:ext cx="3351213" cy="54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31B2-DBA1-4200-B1C2-AAE2D60ED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31B2-DBA1-4200-B1C2-AAE2D60ED3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548" y="3381883"/>
            <a:ext cx="6579552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1097" y="6109208"/>
            <a:ext cx="541845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7032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86434" y="2509139"/>
            <a:ext cx="3367182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7032" y="436372"/>
            <a:ext cx="6966585" cy="17454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032" y="2509139"/>
            <a:ext cx="696658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1821" y="10145649"/>
            <a:ext cx="2477008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7032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73268" y="10145649"/>
            <a:ext cx="1780349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34.jpeg"/><Relationship Id="rId2" Type="http://schemas.openxmlformats.org/officeDocument/2006/relationships/image" Target="../media/image7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2.jpeg"/><Relationship Id="rId10" Type="http://schemas.openxmlformats.org/officeDocument/2006/relationships/diagramColors" Target="../diagrams/colors5.xml"/><Relationship Id="rId19" Type="http://schemas.openxmlformats.org/officeDocument/2006/relationships/image" Target="../media/image36.jpeg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0.jpeg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openxmlformats.org/officeDocument/2006/relationships/image" Target="../media/image41.jpeg"/><Relationship Id="rId12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3.jpeg"/><Relationship Id="rId5" Type="http://schemas.openxmlformats.org/officeDocument/2006/relationships/diagramQuickStyle" Target="../diagrams/quickStyle11.xml"/><Relationship Id="rId10" Type="http://schemas.openxmlformats.org/officeDocument/2006/relationships/diagramColors" Target="../diagrams/colors12.xml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47.jpeg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5.jpeg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15.xml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B:\Users\SOB\Desktop\Бюджет для граждан\Фоны\free-light-backgrounds-1920x1080-WTG3069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34300" cy="109093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276350" y="2863850"/>
            <a:ext cx="5410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2700" algn="ctr">
              <a:lnSpc>
                <a:spcPct val="100000"/>
              </a:lnSpc>
            </a:pPr>
            <a:r>
              <a:rPr lang="ru-RU" sz="5400" b="1" i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sz="5400" b="1" i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150" y="5073650"/>
            <a:ext cx="65803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/>
              <a:t>к решению Думы Шалинского городского</a:t>
            </a:r>
          </a:p>
          <a:p>
            <a:pPr algn="ctr"/>
            <a:r>
              <a:rPr lang="ru-RU" sz="2800" i="1" dirty="0" smtClean="0"/>
              <a:t>округа от 30.06.2022г №  </a:t>
            </a:r>
            <a:r>
              <a:rPr lang="ru-RU" sz="2800" i="1" dirty="0" smtClean="0"/>
              <a:t>90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b="1" i="1" dirty="0" smtClean="0"/>
              <a:t>Об исполнении бюджета </a:t>
            </a:r>
          </a:p>
          <a:p>
            <a:pPr algn="ctr"/>
            <a:r>
              <a:rPr lang="ru-RU" sz="2800" b="1" i="1" dirty="0" smtClean="0"/>
              <a:t>Шалинского городского округа </a:t>
            </a:r>
          </a:p>
          <a:p>
            <a:pPr algn="ctr"/>
            <a:r>
              <a:rPr lang="ru-RU" sz="2800" b="1" i="1" dirty="0" smtClean="0"/>
              <a:t>за 2021 год»</a:t>
            </a:r>
            <a:endParaRPr lang="ru-RU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441526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2" name="object 102"/>
          <p:cNvSpPr txBox="1"/>
          <p:nvPr/>
        </p:nvSpPr>
        <p:spPr>
          <a:xfrm>
            <a:off x="361950" y="806450"/>
            <a:ext cx="441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Динамика налоговых и неналоговых</a:t>
            </a:r>
            <a:r>
              <a:rPr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доходов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84" name="Группа 193"/>
          <p:cNvGrpSpPr/>
          <p:nvPr/>
        </p:nvGrpSpPr>
        <p:grpSpPr>
          <a:xfrm>
            <a:off x="3181350" y="1644646"/>
            <a:ext cx="990600" cy="380999"/>
            <a:chOff x="2514980" y="3765357"/>
            <a:chExt cx="1760131" cy="118533"/>
          </a:xfrm>
        </p:grpSpPr>
        <p:sp>
          <p:nvSpPr>
            <p:cNvPr id="297" name="object 53"/>
            <p:cNvSpPr/>
            <p:nvPr/>
          </p:nvSpPr>
          <p:spPr>
            <a:xfrm>
              <a:off x="2514980" y="3765357"/>
              <a:ext cx="1489342" cy="118533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61"/>
            <p:cNvSpPr txBox="1"/>
            <p:nvPr/>
          </p:nvSpPr>
          <p:spPr>
            <a:xfrm>
              <a:off x="2617939" y="3789066"/>
              <a:ext cx="1657172" cy="766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 на </a:t>
              </a: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физических</a:t>
              </a:r>
              <a:r>
                <a:rPr lang="ru-RU" sz="800" spc="-1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лиц</a:t>
              </a:r>
              <a:endParaRPr lang="ru-RU"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5" name="Группа 194"/>
          <p:cNvGrpSpPr/>
          <p:nvPr/>
        </p:nvGrpSpPr>
        <p:grpSpPr>
          <a:xfrm>
            <a:off x="3764191" y="2822148"/>
            <a:ext cx="636359" cy="270302"/>
            <a:chOff x="2303505" y="3933197"/>
            <a:chExt cx="1766041" cy="142240"/>
          </a:xfrm>
        </p:grpSpPr>
        <p:sp>
          <p:nvSpPr>
            <p:cNvPr id="295" name="object 47"/>
            <p:cNvSpPr/>
            <p:nvPr/>
          </p:nvSpPr>
          <p:spPr>
            <a:xfrm rot="10800000">
              <a:off x="2514977" y="3933197"/>
              <a:ext cx="1554569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62"/>
            <p:cNvSpPr txBox="1"/>
            <p:nvPr/>
          </p:nvSpPr>
          <p:spPr>
            <a:xfrm>
              <a:off x="2303505" y="3962367"/>
              <a:ext cx="1451611" cy="6478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Акцизы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6" name="Группа 195"/>
          <p:cNvGrpSpPr/>
          <p:nvPr/>
        </p:nvGrpSpPr>
        <p:grpSpPr>
          <a:xfrm>
            <a:off x="3181350" y="4047906"/>
            <a:ext cx="1032058" cy="416144"/>
            <a:chOff x="2514980" y="4121062"/>
            <a:chExt cx="1727766" cy="192182"/>
          </a:xfrm>
        </p:grpSpPr>
        <p:sp>
          <p:nvSpPr>
            <p:cNvPr id="293" name="object 48"/>
            <p:cNvSpPr/>
            <p:nvPr/>
          </p:nvSpPr>
          <p:spPr>
            <a:xfrm>
              <a:off x="2514980" y="4121062"/>
              <a:ext cx="1530795" cy="192182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64"/>
            <p:cNvSpPr txBox="1"/>
            <p:nvPr/>
          </p:nvSpPr>
          <p:spPr>
            <a:xfrm>
              <a:off x="2642546" y="4164345"/>
              <a:ext cx="1600200" cy="1137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Налог</a:t>
              </a:r>
              <a:r>
                <a:rPr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20" dirty="0" err="1">
                  <a:solidFill>
                    <a:srgbClr val="231F20"/>
                  </a:solidFill>
                  <a:latin typeface="Arial Narrow"/>
                  <a:cs typeface="Arial Narrow"/>
                </a:rPr>
                <a:t>на</a:t>
              </a:r>
              <a:r>
                <a:rPr sz="800" spc="-85" dirty="0">
                  <a:solidFill>
                    <a:srgbClr val="231F20"/>
                  </a:solidFill>
                  <a:latin typeface="Arial Narrow"/>
                  <a:cs typeface="Arial Narrow"/>
                </a:rPr>
                <a:t> </a:t>
              </a:r>
              <a:r>
                <a:rPr sz="800" spc="35" dirty="0" err="1" smtClean="0">
                  <a:solidFill>
                    <a:srgbClr val="231F20"/>
                  </a:solidFill>
                  <a:latin typeface="Arial Narrow"/>
                  <a:cs typeface="Arial Narrow"/>
                </a:rPr>
                <a:t>имущество</a:t>
              </a:r>
              <a:r>
                <a:rPr lang="ru-RU" sz="800" spc="35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 физических лиц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288" name="Группа 200"/>
          <p:cNvGrpSpPr/>
          <p:nvPr/>
        </p:nvGrpSpPr>
        <p:grpSpPr>
          <a:xfrm>
            <a:off x="3181350" y="6826250"/>
            <a:ext cx="762000" cy="381000"/>
            <a:chOff x="2514980" y="4476750"/>
            <a:chExt cx="1160158" cy="142240"/>
          </a:xfrm>
        </p:grpSpPr>
        <p:sp>
          <p:nvSpPr>
            <p:cNvPr id="289" name="object 50"/>
            <p:cNvSpPr/>
            <p:nvPr/>
          </p:nvSpPr>
          <p:spPr>
            <a:xfrm>
              <a:off x="2514980" y="4476750"/>
              <a:ext cx="812111" cy="142240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rgbClr val="FFD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2617939" y="4495879"/>
              <a:ext cx="1057199" cy="919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Прочие </a:t>
              </a:r>
            </a:p>
            <a:p>
              <a:pPr marL="12700">
                <a:lnSpc>
                  <a:spcPct val="100000"/>
                </a:lnSpc>
              </a:pPr>
              <a:r>
                <a:rPr lang="ru-RU" sz="800" spc="4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доходы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02" name="Группа 194"/>
          <p:cNvGrpSpPr/>
          <p:nvPr/>
        </p:nvGrpSpPr>
        <p:grpSpPr>
          <a:xfrm>
            <a:off x="3790950" y="5230181"/>
            <a:ext cx="636357" cy="376854"/>
            <a:chOff x="2303505" y="3933201"/>
            <a:chExt cx="1766036" cy="118316"/>
          </a:xfrm>
        </p:grpSpPr>
        <p:sp>
          <p:nvSpPr>
            <p:cNvPr id="303" name="object 47"/>
            <p:cNvSpPr/>
            <p:nvPr/>
          </p:nvSpPr>
          <p:spPr>
            <a:xfrm rot="10800000">
              <a:off x="2514972" y="3933201"/>
              <a:ext cx="1554569" cy="118316"/>
            </a:xfrm>
            <a:custGeom>
              <a:avLst/>
              <a:gdLst/>
              <a:ahLst/>
              <a:cxnLst/>
              <a:rect l="l" t="t" r="r" b="b"/>
              <a:pathLst>
                <a:path w="712469" h="142239">
                  <a:moveTo>
                    <a:pt x="712114" y="0"/>
                  </a:moveTo>
                  <a:lnTo>
                    <a:pt x="74777" y="0"/>
                  </a:lnTo>
                  <a:lnTo>
                    <a:pt x="0" y="70942"/>
                  </a:lnTo>
                  <a:lnTo>
                    <a:pt x="74777" y="141859"/>
                  </a:lnTo>
                  <a:lnTo>
                    <a:pt x="712114" y="141859"/>
                  </a:lnTo>
                  <a:lnTo>
                    <a:pt x="71211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62"/>
            <p:cNvSpPr txBox="1"/>
            <p:nvPr/>
          </p:nvSpPr>
          <p:spPr>
            <a:xfrm>
              <a:off x="2303505" y="3963155"/>
              <a:ext cx="1451610" cy="7730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marL="12700" algn="r">
                <a:lnSpc>
                  <a:spcPct val="100000"/>
                </a:lnSpc>
              </a:pPr>
              <a:r>
                <a:rPr lang="ru-RU" sz="800" spc="20" dirty="0" smtClean="0">
                  <a:solidFill>
                    <a:srgbClr val="231F20"/>
                  </a:solidFill>
                  <a:latin typeface="Arial Narrow"/>
                  <a:cs typeface="Arial Narrow"/>
                </a:rPr>
                <a:t>Земельный налог</a:t>
              </a:r>
              <a:endParaRPr sz="800" dirty="0">
                <a:latin typeface="Arial Narrow"/>
                <a:cs typeface="Arial Narrow"/>
              </a:endParaRPr>
            </a:p>
          </p:txBody>
        </p:sp>
      </p:grpSp>
      <p:grpSp>
        <p:nvGrpSpPr>
          <p:cNvPr id="314" name="Группа 313"/>
          <p:cNvGrpSpPr/>
          <p:nvPr/>
        </p:nvGrpSpPr>
        <p:grpSpPr>
          <a:xfrm>
            <a:off x="285750" y="1124406"/>
            <a:ext cx="2971800" cy="2357511"/>
            <a:chOff x="285750" y="1124406"/>
            <a:chExt cx="2971800" cy="2357511"/>
          </a:xfrm>
        </p:grpSpPr>
        <p:graphicFrame>
          <p:nvGraphicFramePr>
            <p:cNvPr id="247" name="Диаграмма 246"/>
            <p:cNvGraphicFramePr/>
            <p:nvPr/>
          </p:nvGraphicFramePr>
          <p:xfrm>
            <a:off x="438150" y="11874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6" name="TextBox 305"/>
            <p:cNvSpPr txBox="1"/>
            <p:nvPr/>
          </p:nvSpPr>
          <p:spPr>
            <a:xfrm>
              <a:off x="285750" y="112440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4248150" y="1111250"/>
            <a:ext cx="3048000" cy="2370667"/>
            <a:chOff x="4248150" y="1111250"/>
            <a:chExt cx="3048000" cy="2370667"/>
          </a:xfrm>
        </p:grpSpPr>
        <p:graphicFrame>
          <p:nvGraphicFramePr>
            <p:cNvPr id="299" name="Диаграмма 298"/>
            <p:cNvGraphicFramePr/>
            <p:nvPr/>
          </p:nvGraphicFramePr>
          <p:xfrm>
            <a:off x="4324350" y="11874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07" name="TextBox 306"/>
            <p:cNvSpPr txBox="1"/>
            <p:nvPr/>
          </p:nvSpPr>
          <p:spPr>
            <a:xfrm>
              <a:off x="4248150" y="1111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3" name="Группа 312"/>
          <p:cNvGrpSpPr/>
          <p:nvPr/>
        </p:nvGrpSpPr>
        <p:grpSpPr>
          <a:xfrm>
            <a:off x="361950" y="3549650"/>
            <a:ext cx="2895600" cy="2370667"/>
            <a:chOff x="361950" y="3549650"/>
            <a:chExt cx="2895600" cy="2370667"/>
          </a:xfrm>
        </p:grpSpPr>
        <p:graphicFrame>
          <p:nvGraphicFramePr>
            <p:cNvPr id="300" name="Диаграмма 299"/>
            <p:cNvGraphicFramePr/>
            <p:nvPr/>
          </p:nvGraphicFramePr>
          <p:xfrm>
            <a:off x="438150" y="36258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3619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4248150" y="3549650"/>
            <a:ext cx="3048000" cy="2370667"/>
            <a:chOff x="4248150" y="3549650"/>
            <a:chExt cx="3048000" cy="2370667"/>
          </a:xfrm>
        </p:grpSpPr>
        <p:graphicFrame>
          <p:nvGraphicFramePr>
            <p:cNvPr id="301" name="Диаграмма 300"/>
            <p:cNvGraphicFramePr/>
            <p:nvPr/>
          </p:nvGraphicFramePr>
          <p:xfrm>
            <a:off x="4324350" y="3625850"/>
            <a:ext cx="29718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9" name="TextBox 308"/>
            <p:cNvSpPr txBox="1"/>
            <p:nvPr/>
          </p:nvSpPr>
          <p:spPr>
            <a:xfrm>
              <a:off x="4248150" y="35496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311" name="Группа 310"/>
          <p:cNvGrpSpPr/>
          <p:nvPr/>
        </p:nvGrpSpPr>
        <p:grpSpPr>
          <a:xfrm>
            <a:off x="361950" y="6064250"/>
            <a:ext cx="2895600" cy="2446867"/>
            <a:chOff x="361950" y="6064250"/>
            <a:chExt cx="2895600" cy="2446867"/>
          </a:xfrm>
        </p:grpSpPr>
        <p:graphicFrame>
          <p:nvGraphicFramePr>
            <p:cNvPr id="305" name="Диаграмма 304"/>
            <p:cNvGraphicFramePr/>
            <p:nvPr/>
          </p:nvGraphicFramePr>
          <p:xfrm>
            <a:off x="438150" y="6216650"/>
            <a:ext cx="2819400" cy="229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0" name="TextBox 309"/>
            <p:cNvSpPr txBox="1"/>
            <p:nvPr/>
          </p:nvSpPr>
          <p:spPr>
            <a:xfrm>
              <a:off x="361950" y="606425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/>
                <a:t>тыс. руб.</a:t>
              </a:r>
              <a:endParaRPr lang="ru-RU" sz="8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5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9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9219" name="Picture 3" descr="B:\Users\SOB\Desktop\Бюджет для граждан\Фото для бюджета\maxres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6673850"/>
            <a:ext cx="3886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44824" y="1229144"/>
          <a:ext cx="6575126" cy="846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080"/>
                <a:gridCol w="3190873"/>
                <a:gridCol w="773539"/>
                <a:gridCol w="773556"/>
                <a:gridCol w="773539"/>
                <a:gridCol w="773539"/>
              </a:tblGrid>
              <a:tr h="720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r>
                        <a:rPr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lang="ru-RU"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радела, </a:t>
                      </a:r>
                      <a:r>
                        <a:rPr lang="ru-RU" sz="900" b="1" spc="-7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одраздел</a:t>
                      </a: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lang="ru-RU" sz="9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классификации расходов бюджета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 dirty="0" smtClean="0">
                        <a:latin typeface="Times New Roman"/>
                        <a:cs typeface="Times New Roman"/>
                      </a:endParaRPr>
                    </a:p>
                    <a:p>
                      <a:pPr marL="61913" marR="54610" indent="-61913" algn="ctr">
                        <a:lnSpc>
                          <a:spcPts val="800"/>
                        </a:lnSpc>
                      </a:pP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 Решением о бюджете, в тысячах</a:t>
                      </a:r>
                      <a:r>
                        <a:rPr lang="ru-RU" sz="9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рублей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9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9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 тысячах рублей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9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9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9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sz="9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9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</a:t>
                      </a:r>
                      <a:r>
                        <a:rPr lang="ru-RU" sz="9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9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900" b="1" spc="-8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900" b="1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9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9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9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51051">
                <a:tc gridSpan="2"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9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09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981247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959917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97.8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88.4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051">
                <a:tc rowSpan="7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01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Общегосударственные</a:t>
                      </a:r>
                      <a:r>
                        <a:rPr sz="900" b="1" spc="-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вопросы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112046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110489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110.4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13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высшего должностного лица  субъекта Российской Федерации и  муниципального образования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2700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2700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113.9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законодательных  (представительных) органов  государственной власти и представительных органов муниципальных образований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3027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3027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133.9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652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26189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26184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93.2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/>
                          <a:cs typeface="Century Gothic"/>
                        </a:rPr>
                        <a:t>Судебная власть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300.0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609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6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 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деятельности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финансовых,  </a:t>
                      </a: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налоговых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lang="ru-RU" sz="9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таможенных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органов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органов  </a:t>
                      </a:r>
                      <a:r>
                        <a:rPr lang="ru-RU" sz="900" spc="-5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финансового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(финансово-бюджетного)</a:t>
                      </a: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-4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надзора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13706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13688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107.0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01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общегосударственные вопросы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65060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63526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97.6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116.4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02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Национальная</a:t>
                      </a:r>
                      <a:r>
                        <a:rPr sz="900" b="1" spc="-1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оборона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1364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1359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126.4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Мобилизационная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вневойсковая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подготовка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1364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1359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126.4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24294">
                <a:tc rowSpan="4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03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 marR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Национальная безопасность и </a:t>
                      </a:r>
                      <a:r>
                        <a:rPr sz="900" b="1" spc="-5" dirty="0" err="1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правоохранительная</a:t>
                      </a:r>
                      <a:r>
                        <a:rPr sz="900" b="1" spc="-5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деятельность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10233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10132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66.0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3426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Защита населения и территории от чрезвычайных ситуаций природного и техногенного характера,  гражданская оборона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8730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8635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114.9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 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пожарной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безопасности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950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949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13.1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553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6"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04</a:t>
                      </a:r>
                      <a:endParaRPr lang="ru-RU" sz="9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Национальная</a:t>
                      </a:r>
                      <a:r>
                        <a:rPr sz="900" b="1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экономика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905" indent="87313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132246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119672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90.5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86.0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3542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660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398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60.3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88.6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542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Водное</a:t>
                      </a:r>
                      <a:r>
                        <a:rPr lang="ru-RU" sz="9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3.2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/>
                          <a:cs typeface="Century Gothic"/>
                        </a:rPr>
                        <a:t>Транспорт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2200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46.5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6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Дорожное </a:t>
                      </a: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 </a:t>
                      </a:r>
                      <a:r>
                        <a:rPr lang="ru-RU" sz="9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(дорожные</a:t>
                      </a:r>
                      <a:r>
                        <a:rPr lang="ru-RU" sz="9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9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фонды)</a:t>
                      </a:r>
                      <a:endParaRPr lang="ru-RU" sz="9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101639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98295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96.7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93.8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629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Другие вопросы в области  национальной экономики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1445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27372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18405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67.2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72.0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rowSpan="4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05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Жилищно-коммунальное</a:t>
                      </a:r>
                      <a:r>
                        <a:rPr sz="900" b="1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хозяйство</a:t>
                      </a:r>
                      <a:endParaRPr sz="9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32562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31303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96.1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35.6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Жилищное</a:t>
                      </a:r>
                      <a:r>
                        <a:rPr lang="ru-RU" sz="9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-9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3961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3961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9.3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Коммунальное</a:t>
                      </a:r>
                      <a:r>
                        <a:rPr sz="900" spc="-9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хозяйство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15183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15087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99.4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44.8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51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Благоустройство</a:t>
                      </a:r>
                      <a:endParaRPr sz="9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13418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12255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91.3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104.5</a:t>
                      </a:r>
                      <a:endParaRPr lang="ru-RU" sz="9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635298" y="390741"/>
            <a:ext cx="4374852" cy="713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ct val="100000"/>
              </a:lnSpc>
              <a:tabLst>
                <a:tab pos="541655" algn="l"/>
              </a:tabLst>
            </a:pPr>
            <a:r>
              <a:rPr sz="1800" b="1" spc="-22" baseline="2314" dirty="0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ts val="1100"/>
              </a:lnSpc>
            </a:pPr>
            <a:r>
              <a:rPr sz="1200" b="1" spc="-30" dirty="0" err="1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местного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расходам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разделам  </a:t>
            </a:r>
            <a:r>
              <a:rPr sz="1200" b="1" spc="-40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подразделам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классификации расходов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2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(1)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3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4"/>
              <p:cNvSpPr txBox="1"/>
              <p:nvPr/>
            </p:nvSpPr>
            <p:spPr>
              <a:xfrm>
                <a:off x="6762750" y="364210"/>
                <a:ext cx="3048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2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68000" y="1391990"/>
          <a:ext cx="6904350" cy="6429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4"/>
                <a:gridCol w="3350647"/>
                <a:gridCol w="886899"/>
                <a:gridCol w="737660"/>
                <a:gridCol w="812270"/>
                <a:gridCol w="812270"/>
              </a:tblGrid>
              <a:tr h="872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endParaRPr lang="ru-RU" sz="10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5244" algn="ctr">
                        <a:lnSpc>
                          <a:spcPts val="875"/>
                        </a:lnSpc>
                      </a:pPr>
                      <a:r>
                        <a:rPr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39370" algn="ctr">
                        <a:lnSpc>
                          <a:spcPts val="81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п/п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357188" marR="572135" indent="0" algn="ctr">
                        <a:lnSpc>
                          <a:spcPts val="800"/>
                        </a:lnSpc>
                      </a:pPr>
                      <a:r>
                        <a:rPr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lang="ru-RU"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радела, </a:t>
                      </a:r>
                      <a:r>
                        <a:rPr lang="ru-RU" sz="1000" b="1" spc="-7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одраздел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lang="ru-RU" sz="10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классификации расходов бюджета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 smtClean="0">
                        <a:latin typeface="Times New Roman"/>
                        <a:cs typeface="Times New Roman"/>
                      </a:endParaRPr>
                    </a:p>
                    <a:p>
                      <a:pPr marL="62230" marR="54610" indent="-635" algn="ctr">
                        <a:lnSpc>
                          <a:spcPts val="800"/>
                        </a:lnSpc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62230" marR="54610" indent="-635" algn="ctr">
                        <a:lnSpc>
                          <a:spcPts val="800"/>
                        </a:lnSpc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 Решением о бюджете, в тысячах</a:t>
                      </a:r>
                      <a:r>
                        <a:rPr lang="ru-RU" sz="1000" b="1" spc="-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рублей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000" b="1" spc="-2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, в тысячах рублей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endParaRPr lang="ru-RU" sz="1000" b="1" spc="0" baseline="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26034" indent="0" algn="ctr">
                        <a:lnSpc>
                          <a:spcPts val="800"/>
                        </a:lnSpc>
                      </a:pPr>
                      <a:r>
                        <a:rPr lang="ru-RU" sz="10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Процент</a:t>
                      </a:r>
                      <a:r>
                        <a:rPr sz="1000" b="1" spc="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1755" marR="64135" indent="15240" algn="ctr">
                        <a:lnSpc>
                          <a:spcPts val="800"/>
                        </a:lnSpc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</a:t>
                      </a: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000" b="1" spc="-8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000" b="1" spc="-8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en-US" sz="10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</a:t>
                      </a:r>
                      <a:r>
                        <a:rPr sz="10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BE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06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Охрана </a:t>
                      </a: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окружающей</a:t>
                      </a:r>
                      <a:r>
                        <a:rPr sz="1000" b="1" spc="-1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среды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1887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1035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54.8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550.5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17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Охрана  объектов растительного и  животного мира и среды их обитания</a:t>
                      </a:r>
                      <a:endParaRPr lang="ru-RU" sz="1000" spc="-5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81.4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6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07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Образование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518868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0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517171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8731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92.1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Дошкольное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156689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156689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98.4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000" spc="-114" dirty="0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Общее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0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306037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304486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99.5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89.3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Дополнительное образование детей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32603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32603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75.0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Молодежная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политика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оздоровление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детей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8943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8943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242.4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Другие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вопросы 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sz="1000" spc="-45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области</a:t>
                      </a:r>
                      <a:r>
                        <a:rPr sz="1000" spc="-14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образования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71525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14597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14450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99.0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000" dirty="0" smtClean="0">
                          <a:latin typeface="Century Gothic"/>
                          <a:cs typeface="Century Gothic"/>
                        </a:rPr>
                        <a:t>102.6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 smtClean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08</a:t>
                      </a:r>
                      <a:endParaRPr sz="1000" b="1" spc="-10" dirty="0">
                        <a:solidFill>
                          <a:srgbClr val="231F20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60464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60464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76.5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40B7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2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Культура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557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60464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60464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76.5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rowSpan="3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Социальная</a:t>
                      </a:r>
                      <a:r>
                        <a:rPr sz="1000" b="1" spc="-114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политика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2827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100115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96834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96.7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103.1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000" spc="-5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Социальное </a:t>
                      </a:r>
                      <a:r>
                        <a:rPr lang="ru-RU" sz="1000" spc="-6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обеспечение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населения</a:t>
                      </a:r>
                      <a:endParaRPr lang="ru-RU"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9685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83611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81012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96.9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102.1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Другие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вопросы </a:t>
                      </a:r>
                      <a:r>
                        <a:rPr lang="ru-RU" sz="1000" spc="7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области социальной</a:t>
                      </a:r>
                      <a:r>
                        <a:rPr lang="ru-RU" sz="1000" spc="-9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1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политики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3144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4365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4317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98.9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110.2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83">
                <a:tc rowSpan="2"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15" dirty="0">
                          <a:solidFill>
                            <a:srgbClr val="231F20"/>
                          </a:solidFill>
                          <a:latin typeface="Gill Sans MT"/>
                          <a:cs typeface="Gill Sans MT"/>
                        </a:rPr>
                        <a:t>11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Физическая культура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000" b="1" spc="-1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спорт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10654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155.5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Физическая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культура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28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10654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10651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99.9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155.5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Средства массовой</a:t>
                      </a:r>
                      <a:r>
                        <a:rPr sz="1000" b="1" spc="-1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информации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81.8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Периодическая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печать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4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издательства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95580" indent="182563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81.8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  <a:tr h="28626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Обслуживание </a:t>
                      </a:r>
                      <a:r>
                        <a:rPr sz="1000" b="1" spc="-15" dirty="0" err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государственного</a:t>
                      </a:r>
                      <a:r>
                        <a:rPr sz="1000" b="1" spc="-7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7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и  муниципального долга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87.5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116.7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862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0" dirty="0" err="1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Обслуживание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5" dirty="0" err="1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государственного</a:t>
                      </a:r>
                      <a:r>
                        <a:rPr lang="ru-RU" sz="1000" spc="-3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внутреннего и муниципального</a:t>
                      </a:r>
                      <a:r>
                        <a:rPr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долга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1925" marR="158115" indent="20638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87.5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marR="15811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116.7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1440675" y="390741"/>
            <a:ext cx="256476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300" y="811492"/>
            <a:ext cx="432625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200" b="1" spc="-30" dirty="0" err="1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местного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расходам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разделам  </a:t>
            </a:r>
            <a:r>
              <a:rPr sz="1200" b="1" spc="-40" dirty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подразделам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классификации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6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(2)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/>
              <p:cNvSpPr txBox="1"/>
              <p:nvPr/>
            </p:nvSpPr>
            <p:spPr>
              <a:xfrm>
                <a:off x="6762750" y="381749"/>
                <a:ext cx="2285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11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455298" y="390741"/>
            <a:ext cx="6649720" cy="991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215">
              <a:lnSpc>
                <a:spcPct val="100000"/>
              </a:lnSpc>
              <a:tabLst>
                <a:tab pos="6335395" algn="l"/>
              </a:tabLst>
            </a:pP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ОЦИАЛЬНАЯ</a:t>
            </a:r>
            <a:r>
              <a:rPr sz="1200" b="1" spc="-8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СФЕРА</a:t>
            </a:r>
            <a:r>
              <a:rPr sz="1800" spc="-52" baseline="2314" dirty="0">
                <a:solidFill>
                  <a:srgbClr val="009DA2"/>
                </a:solidFill>
                <a:latin typeface="Times New Roman"/>
                <a:cs typeface="Times New Roman"/>
              </a:rPr>
              <a:t>	</a:t>
            </a:r>
            <a:endParaRPr sz="1800" baseline="2314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107950">
              <a:lnSpc>
                <a:spcPct val="104200"/>
              </a:lnSpc>
            </a:pPr>
            <a:r>
              <a:rPr sz="1200" spc="45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5" dirty="0" smtClean="0">
                <a:solidFill>
                  <a:srgbClr val="231F20"/>
                </a:solidFill>
                <a:latin typeface="Century Gothic"/>
                <a:cs typeface="Century Gothic"/>
              </a:rPr>
              <a:t>21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году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приоритетном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порядке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осуществлялось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финансирование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расходов,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имеющих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социальную </a:t>
            </a:r>
            <a:r>
              <a:rPr sz="1200" spc="-3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направленность.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На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эти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цели 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было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направлено </a:t>
            </a:r>
            <a:r>
              <a:rPr sz="1200" spc="-75" err="1">
                <a:solidFill>
                  <a:srgbClr val="231F20"/>
                </a:solidFill>
                <a:latin typeface="Century Gothic"/>
                <a:cs typeface="Century Gothic"/>
              </a:rPr>
              <a:t>более</a:t>
            </a:r>
            <a:r>
              <a:rPr sz="1200" spc="-75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lang="en-US"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71.4</a:t>
            </a:r>
            <a:r>
              <a:rPr sz="1200" spc="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% </a:t>
            </a:r>
            <a:r>
              <a:rPr sz="1200" spc="10" dirty="0">
                <a:solidFill>
                  <a:srgbClr val="231F20"/>
                </a:solidFill>
                <a:latin typeface="Century Gothic"/>
                <a:cs typeface="Century Gothic"/>
              </a:rPr>
              <a:t>от </a:t>
            </a:r>
            <a:r>
              <a:rPr sz="1200" spc="-90" dirty="0">
                <a:solidFill>
                  <a:srgbClr val="231F20"/>
                </a:solidFill>
                <a:latin typeface="Century Gothic"/>
                <a:cs typeface="Century Gothic"/>
              </a:rPr>
              <a:t>общей  </a:t>
            </a:r>
            <a:r>
              <a:rPr sz="1200" spc="-50" dirty="0">
                <a:solidFill>
                  <a:srgbClr val="231F20"/>
                </a:solidFill>
                <a:latin typeface="Century Gothic"/>
                <a:cs typeface="Century Gothic"/>
              </a:rPr>
              <a:t>суммы </a:t>
            </a:r>
            <a:r>
              <a:rPr sz="1200" spc="-45" dirty="0" err="1">
                <a:solidFill>
                  <a:srgbClr val="231F20"/>
                </a:solidFill>
                <a:latin typeface="Century Gothic"/>
                <a:cs typeface="Century Gothic"/>
              </a:rPr>
              <a:t>расходов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61950" y="7359650"/>
            <a:ext cx="3283585" cy="76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45" smtClean="0">
                <a:solidFill>
                  <a:srgbClr val="231F20"/>
                </a:solidFill>
                <a:latin typeface="Century Gothic"/>
                <a:cs typeface="Century Gothic"/>
              </a:rPr>
              <a:t>В 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20</a:t>
            </a:r>
            <a:r>
              <a:rPr lang="ru-RU" sz="1200" spc="-5" dirty="0" smtClean="0">
                <a:solidFill>
                  <a:srgbClr val="231F20"/>
                </a:solidFill>
                <a:latin typeface="Century Gothic"/>
                <a:cs typeface="Century Gothic"/>
              </a:rPr>
              <a:t>21</a:t>
            </a:r>
            <a:r>
              <a:rPr sz="1200" spc="-5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году</a:t>
            </a:r>
            <a:r>
              <a:rPr sz="1200" spc="-2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1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выполнены</a:t>
            </a:r>
            <a:r>
              <a:rPr sz="1200" spc="-1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все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намеченные</a:t>
            </a:r>
            <a:r>
              <a:rPr sz="1200" spc="-5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социальные</a:t>
            </a:r>
            <a:r>
              <a:rPr sz="1200" spc="-4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обязатель</a:t>
            </a:r>
            <a:r>
              <a:rPr sz="1200" spc="-1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ства</a:t>
            </a:r>
            <a:r>
              <a:rPr sz="1200" spc="-1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перед</a:t>
            </a:r>
            <a:r>
              <a:rPr sz="1200" spc="-7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населением</a:t>
            </a:r>
            <a:r>
              <a:rPr sz="1200" spc="-75" dirty="0" smtClean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r>
              <a:rPr sz="1200" spc="-65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lang="ru-RU" sz="1200" spc="-35" dirty="0" smtClean="0">
              <a:solidFill>
                <a:srgbClr val="231F20"/>
              </a:solidFill>
              <a:latin typeface="Century Gothic"/>
              <a:cs typeface="Century Gothic"/>
            </a:endParaRPr>
          </a:p>
          <a:p>
            <a:pPr marL="12700" marR="5080" indent="107950" algn="just">
              <a:lnSpc>
                <a:spcPct val="104200"/>
              </a:lnSpc>
            </a:pP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1950" y="8045450"/>
            <a:ext cx="3283585" cy="96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5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Большое</a:t>
            </a:r>
            <a:r>
              <a:rPr sz="1200" spc="-5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внимание уделено </a:t>
            </a:r>
            <a:r>
              <a:rPr sz="1200" spc="-60" dirty="0">
                <a:solidFill>
                  <a:srgbClr val="231F20"/>
                </a:solidFill>
                <a:latin typeface="Century Gothic"/>
                <a:cs typeface="Century Gothic"/>
              </a:rPr>
              <a:t>реализации </a:t>
            </a: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указов </a:t>
            </a:r>
            <a:r>
              <a:rPr sz="1200" spc="-35" dirty="0" err="1">
                <a:solidFill>
                  <a:srgbClr val="231F20"/>
                </a:solidFill>
                <a:latin typeface="Century Gothic"/>
                <a:cs typeface="Century Gothic"/>
              </a:rPr>
              <a:t>Президента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 smtClean="0">
                <a:solidFill>
                  <a:srgbClr val="231F20"/>
                </a:solidFill>
                <a:latin typeface="Century Gothic"/>
                <a:cs typeface="Century Gothic"/>
              </a:rPr>
              <a:t>Рос</a:t>
            </a:r>
            <a:r>
              <a:rPr sz="1200" spc="-60" dirty="0" smtClean="0">
                <a:solidFill>
                  <a:srgbClr val="231F20"/>
                </a:solidFill>
                <a:latin typeface="Century Gothic"/>
                <a:cs typeface="Century Gothic"/>
              </a:rPr>
              <a:t>сийской</a:t>
            </a:r>
            <a:r>
              <a:rPr sz="1200" spc="-8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Федерации,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том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Century Gothic"/>
                <a:cs typeface="Century Gothic"/>
              </a:rPr>
              <a:t>числе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80" dirty="0">
                <a:solidFill>
                  <a:srgbClr val="231F20"/>
                </a:solidFill>
                <a:latin typeface="Century Gothic"/>
                <a:cs typeface="Century Gothic"/>
              </a:rPr>
              <a:t>в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Century Gothic"/>
                <a:cs typeface="Century Gothic"/>
              </a:rPr>
              <a:t>части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повышения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75" dirty="0" err="1">
                <a:solidFill>
                  <a:srgbClr val="231F20"/>
                </a:solidFill>
                <a:latin typeface="Century Gothic"/>
                <a:cs typeface="Century Gothic"/>
              </a:rPr>
              <a:t>средней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зарпла</a:t>
            </a:r>
            <a:r>
              <a:rPr sz="1200" spc="90" dirty="0" err="1" smtClean="0">
                <a:solidFill>
                  <a:srgbClr val="231F20"/>
                </a:solidFill>
                <a:latin typeface="Century Gothic"/>
                <a:cs typeface="Century Gothic"/>
              </a:rPr>
              <a:t>ты</a:t>
            </a:r>
            <a:r>
              <a:rPr sz="1200" spc="90" dirty="0" smtClean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Century Gothic"/>
                <a:cs typeface="Century Gothic"/>
              </a:rPr>
              <a:t>отдельным</a:t>
            </a:r>
            <a:r>
              <a:rPr sz="1200" spc="-1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категориям </a:t>
            </a:r>
            <a:r>
              <a:rPr sz="1200" spc="-40" dirty="0">
                <a:solidFill>
                  <a:srgbClr val="231F20"/>
                </a:solidFill>
                <a:latin typeface="Century Gothic"/>
                <a:cs typeface="Century Gothic"/>
              </a:rPr>
              <a:t>работников </a:t>
            </a:r>
            <a:r>
              <a:rPr sz="1200" spc="-55" dirty="0">
                <a:solidFill>
                  <a:srgbClr val="231F20"/>
                </a:solidFill>
                <a:latin typeface="Century Gothic"/>
                <a:cs typeface="Century Gothic"/>
              </a:rPr>
              <a:t>социальной </a:t>
            </a:r>
            <a:r>
              <a:rPr sz="1200" spc="-80" dirty="0">
                <a:solidFill>
                  <a:srgbClr val="231F20"/>
                </a:solidFill>
                <a:latin typeface="Century Gothic"/>
                <a:cs typeface="Century Gothic"/>
              </a:rPr>
              <a:t>сферы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5300" y="1688584"/>
            <a:ext cx="31070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Б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юджет</a:t>
            </a:r>
            <a:r>
              <a:rPr sz="1200" b="1" spc="-170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571750" y="6140450"/>
            <a:ext cx="1081011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71750" y="5835650"/>
            <a:ext cx="1157211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527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29"/>
                </a:lnTo>
                <a:lnTo>
                  <a:pt x="74777" y="141884"/>
                </a:lnTo>
                <a:lnTo>
                  <a:pt x="712114" y="141884"/>
                </a:lnTo>
                <a:lnTo>
                  <a:pt x="712114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52750" y="5302250"/>
            <a:ext cx="7124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38550" y="6140450"/>
            <a:ext cx="129540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14750" y="583565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9"/>
                </a:lnTo>
                <a:lnTo>
                  <a:pt x="637336" y="141859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F0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38550" y="56070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84"/>
                </a:lnTo>
                <a:lnTo>
                  <a:pt x="637336" y="141884"/>
                </a:lnTo>
                <a:lnTo>
                  <a:pt x="712114" y="70929"/>
                </a:lnTo>
                <a:lnTo>
                  <a:pt x="6373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38550" y="5302250"/>
            <a:ext cx="712470" cy="21844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41C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2647950" y="5149850"/>
            <a:ext cx="1981200" cy="116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195" algn="ctr">
              <a:lnSpc>
                <a:spcPct val="145800"/>
              </a:lnSpc>
            </a:pPr>
            <a:endParaRPr lang="ru-RU" sz="8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endParaRPr lang="ru-RU" sz="1100" spc="2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70815" marR="163195" algn="ctr">
              <a:lnSpc>
                <a:spcPct val="145800"/>
              </a:lnSpc>
            </a:pPr>
            <a:r>
              <a:rPr sz="1100" spc="2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0">
                <a:solidFill>
                  <a:srgbClr val="231F20"/>
                </a:solidFill>
                <a:latin typeface="Arial Narrow"/>
                <a:cs typeface="Arial Narrow"/>
              </a:rPr>
              <a:t>Социальная</a:t>
            </a:r>
            <a:r>
              <a:rPr sz="1100" spc="-9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smtClean="0">
                <a:solidFill>
                  <a:srgbClr val="231F20"/>
                </a:solidFill>
                <a:latin typeface="Arial Narrow"/>
                <a:cs typeface="Arial Narrow"/>
              </a:rPr>
              <a:t>политика</a:t>
            </a:r>
            <a:endParaRPr sz="11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145800"/>
              </a:lnSpc>
            </a:pP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Физическая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культура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</a:t>
            </a:r>
            <a:r>
              <a:rPr sz="1100" spc="-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спорт  </a:t>
            </a:r>
            <a:r>
              <a:rPr sz="1100" spc="15" dirty="0">
                <a:solidFill>
                  <a:srgbClr val="231F20"/>
                </a:solidFill>
                <a:latin typeface="Arial Narrow"/>
                <a:cs typeface="Arial Narrow"/>
              </a:rPr>
              <a:t>Культура,</a:t>
            </a:r>
            <a:r>
              <a:rPr sz="1100" spc="-2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кинематография</a:t>
            </a:r>
            <a:endParaRPr sz="1100" dirty="0">
              <a:latin typeface="Arial Narrow"/>
              <a:cs typeface="Arial Narrow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61950" y="4692650"/>
            <a:ext cx="4343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sz="1200" b="1" spc="-5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00B8BE"/>
                </a:solidFill>
                <a:latin typeface="Trebuchet MS"/>
                <a:cs typeface="Trebuchet MS"/>
              </a:rPr>
              <a:t>на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социальную</a:t>
            </a:r>
            <a:r>
              <a:rPr sz="1200" b="1" spc="-5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сферу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41" name="Диаграмма 240"/>
          <p:cNvGraphicFramePr/>
          <p:nvPr/>
        </p:nvGraphicFramePr>
        <p:xfrm>
          <a:off x="361950" y="1720850"/>
          <a:ext cx="6705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3" name="Диаграмма 242"/>
          <p:cNvGraphicFramePr/>
          <p:nvPr/>
        </p:nvGraphicFramePr>
        <p:xfrm>
          <a:off x="323850" y="499745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5" name="Диаграмма 244"/>
          <p:cNvGraphicFramePr/>
          <p:nvPr/>
        </p:nvGraphicFramePr>
        <p:xfrm>
          <a:off x="4857750" y="5073650"/>
          <a:ext cx="2362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4"/>
              <p:cNvSpPr txBox="1"/>
              <p:nvPr/>
            </p:nvSpPr>
            <p:spPr>
              <a:xfrm>
                <a:off x="6762750" y="381749"/>
                <a:ext cx="22860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9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СФЕРА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7740650"/>
            <a:ext cx="372037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44"/>
          <p:cNvSpPr/>
          <p:nvPr/>
        </p:nvSpPr>
        <p:spPr>
          <a:xfrm>
            <a:off x="4933950" y="5911850"/>
            <a:ext cx="16764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0750" y="4692650"/>
            <a:ext cx="28021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2021 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4358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61950" y="7740650"/>
          <a:ext cx="3657600" cy="2113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8020"/>
                <a:gridCol w="634795"/>
                <a:gridCol w="634785"/>
              </a:tblGrid>
              <a:tr h="514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Образование</a:t>
                      </a:r>
                      <a:endParaRPr sz="1100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517171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99,7</a:t>
                      </a:r>
                      <a:endParaRPr lang="ru-RU"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Дошкольное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156689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60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Общее образование</a:t>
                      </a:r>
                      <a:endParaRPr lang="ru-RU"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304486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99,5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Дополнительное образование 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32603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217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Молодежная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политика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и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оздоровление</a:t>
                      </a:r>
                      <a:r>
                        <a:rPr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 </a:t>
                      </a:r>
                      <a:r>
                        <a:rPr sz="1100" b="0" spc="-10" dirty="0" err="1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детей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8943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0" spc="-10" dirty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14450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99,0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438150" y="3778250"/>
            <a:ext cx="6688452" cy="7681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 algn="just">
              <a:lnSpc>
                <a:spcPct val="104200"/>
              </a:lnSpc>
            </a:pPr>
            <a:r>
              <a:rPr sz="1200" spc="-20" dirty="0">
                <a:latin typeface="Century Gothic"/>
                <a:cs typeface="Century Gothic"/>
              </a:rPr>
              <a:t>За </a:t>
            </a:r>
            <a:r>
              <a:rPr sz="1200" spc="-10" dirty="0">
                <a:latin typeface="Century Gothic"/>
                <a:cs typeface="Century Gothic"/>
              </a:rPr>
              <a:t>счет </a:t>
            </a:r>
            <a:r>
              <a:rPr sz="1200" spc="-30" dirty="0" err="1">
                <a:latin typeface="Century Gothic"/>
                <a:cs typeface="Century Gothic"/>
              </a:rPr>
              <a:t>средств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40" dirty="0" err="1" smtClean="0">
                <a:latin typeface="Century Gothic"/>
                <a:cs typeface="Century Gothic"/>
              </a:rPr>
              <a:t>бюджета</a:t>
            </a:r>
            <a:r>
              <a:rPr lang="ru-RU" sz="1200" spc="-40" dirty="0" smtClean="0">
                <a:latin typeface="Century Gothic"/>
                <a:cs typeface="Century Gothic"/>
              </a:rPr>
              <a:t> городского округа</a:t>
            </a:r>
            <a:r>
              <a:rPr sz="1200" spc="-40" dirty="0" smtClean="0">
                <a:latin typeface="Century Gothic"/>
                <a:cs typeface="Century Gothic"/>
              </a:rPr>
              <a:t> </a:t>
            </a:r>
            <a:r>
              <a:rPr sz="1200" spc="-50" dirty="0" err="1">
                <a:latin typeface="Century Gothic"/>
                <a:cs typeface="Century Gothic"/>
              </a:rPr>
              <a:t>профинансированы</a:t>
            </a:r>
            <a:r>
              <a:rPr sz="1200" spc="-50" dirty="0">
                <a:latin typeface="Century Gothic"/>
                <a:cs typeface="Century Gothic"/>
              </a:rPr>
              <a:t> </a:t>
            </a:r>
            <a:r>
              <a:rPr lang="ru-RU" sz="1200" spc="-50" dirty="0" smtClean="0">
                <a:latin typeface="Century Gothic"/>
                <a:cs typeface="Century Gothic"/>
              </a:rPr>
              <a:t>1</a:t>
            </a:r>
            <a:r>
              <a:rPr lang="ru-RU" sz="1200" spc="5" dirty="0" smtClean="0">
                <a:latin typeface="Century Gothic"/>
                <a:cs typeface="Century Gothic"/>
              </a:rPr>
              <a:t> дошкольное образовательное учреждение, 4 образовательных учреждения, 3 учреждения дополнительного образования и 1 учреждение, обеспечивающее деятельность системы образования.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1350" y="7435850"/>
            <a:ext cx="914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38150" y="6540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образование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857750" y="6902450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712469" h="142240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FFD1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57750" y="6369050"/>
            <a:ext cx="1752600" cy="314806"/>
          </a:xfrm>
          <a:custGeom>
            <a:avLst/>
            <a:gdLst/>
            <a:ahLst/>
            <a:cxnLst/>
            <a:rect l="l" t="t" r="r" b="b"/>
            <a:pathLst>
              <a:path w="712469" h="259715">
                <a:moveTo>
                  <a:pt x="712114" y="0"/>
                </a:moveTo>
                <a:lnTo>
                  <a:pt x="74777" y="0"/>
                </a:lnTo>
                <a:lnTo>
                  <a:pt x="0" y="129578"/>
                </a:lnTo>
                <a:lnTo>
                  <a:pt x="74777" y="259194"/>
                </a:lnTo>
                <a:lnTo>
                  <a:pt x="712114" y="259194"/>
                </a:lnTo>
                <a:lnTo>
                  <a:pt x="712114" y="0"/>
                </a:lnTo>
                <a:close/>
              </a:path>
            </a:pathLst>
          </a:custGeom>
          <a:solidFill>
            <a:srgbClr val="FA6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0150" y="55308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0150" y="507365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712469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9"/>
                </a:lnTo>
                <a:lnTo>
                  <a:pt x="712114" y="141859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5086350" y="5073650"/>
            <a:ext cx="1905000" cy="2233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8300">
              <a:lnSpc>
                <a:spcPct val="145800"/>
              </a:lnSpc>
            </a:pPr>
            <a:r>
              <a:rPr sz="1100" dirty="0" err="1">
                <a:solidFill>
                  <a:srgbClr val="231F20"/>
                </a:solidFill>
                <a:latin typeface="Arial Narrow"/>
                <a:cs typeface="Arial Narrow"/>
              </a:rPr>
              <a:t>Общее</a:t>
            </a:r>
            <a:r>
              <a:rPr sz="110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lang="ru-RU" sz="1100" spc="2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800" spc="25" dirty="0" smtClean="0">
                <a:solidFill>
                  <a:srgbClr val="231F20"/>
                </a:solidFill>
                <a:latin typeface="Arial Narrow"/>
                <a:cs typeface="Arial Narrow"/>
              </a:rPr>
              <a:t>  </a:t>
            </a:r>
            <a:endParaRPr lang="ru-RU" sz="800" spc="35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ct val="145800"/>
              </a:lnSpc>
            </a:pPr>
            <a:r>
              <a:rPr sz="1100" spc="35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Дошкольное</a:t>
            </a:r>
            <a:r>
              <a:rPr sz="1100" spc="-85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образование</a:t>
            </a:r>
            <a:endParaRPr sz="1100" dirty="0"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368300">
              <a:lnSpc>
                <a:spcPts val="900"/>
              </a:lnSpc>
              <a:spcBef>
                <a:spcPts val="520"/>
              </a:spcBef>
            </a:pPr>
            <a:r>
              <a:rPr lang="ru-RU" sz="1100" spc="30" dirty="0" smtClean="0">
                <a:solidFill>
                  <a:srgbClr val="231F20"/>
                </a:solidFill>
                <a:latin typeface="Arial Narrow"/>
                <a:cs typeface="Arial Narrow"/>
              </a:rPr>
              <a:t>Дополнительное образование детей</a:t>
            </a: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endParaRPr lang="ru-RU" sz="1100" spc="30" dirty="0" smtClean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12700" marR="545465">
              <a:lnSpc>
                <a:spcPts val="900"/>
              </a:lnSpc>
              <a:spcBef>
                <a:spcPts val="500"/>
              </a:spcBef>
            </a:pPr>
            <a:r>
              <a:rPr sz="1100" spc="3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Молодежная</a:t>
            </a:r>
            <a:r>
              <a:rPr sz="1100" spc="-60" dirty="0" smtClean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политика 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и </a:t>
            </a:r>
            <a:r>
              <a:rPr sz="1100" spc="30" dirty="0">
                <a:solidFill>
                  <a:srgbClr val="231F20"/>
                </a:solidFill>
                <a:latin typeface="Arial Narrow"/>
                <a:cs typeface="Arial Narrow"/>
              </a:rPr>
              <a:t>оздоровление</a:t>
            </a:r>
            <a:r>
              <a:rPr sz="1100" spc="-120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25" dirty="0">
                <a:solidFill>
                  <a:srgbClr val="231F20"/>
                </a:solidFill>
                <a:latin typeface="Arial Narrow"/>
                <a:cs typeface="Arial Narrow"/>
              </a:rPr>
              <a:t>детей</a:t>
            </a:r>
            <a:endParaRPr sz="11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endParaRPr lang="ru-RU" sz="1100" dirty="0" smtClean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ru-RU" sz="1100" dirty="0" smtClean="0"/>
              <a:t>Другие вопросы в области образования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958850"/>
          <a:ext cx="6629400" cy="275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7" name="Диаграмма 96"/>
          <p:cNvGraphicFramePr/>
          <p:nvPr/>
        </p:nvGraphicFramePr>
        <p:xfrm>
          <a:off x="133350" y="4768850"/>
          <a:ext cx="4191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9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762750" y="381748"/>
                <a:ext cx="304799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ОБРАЗОВАНИЕ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1266" name="Picture 2" descr="B:\Users\SOB\Desktop\Бюджет для граждан\Фото для бюджета\pw-2013-07-12-blog-tweeny-science-sca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7647825"/>
            <a:ext cx="3409950" cy="2512175"/>
          </a:xfrm>
          <a:prstGeom prst="rect">
            <a:avLst/>
          </a:prstGeom>
          <a:noFill/>
        </p:spPr>
      </p:pic>
      <p:sp>
        <p:nvSpPr>
          <p:cNvPr id="52" name="object 141"/>
          <p:cNvSpPr txBox="1"/>
          <p:nvPr/>
        </p:nvSpPr>
        <p:spPr>
          <a:xfrm>
            <a:off x="4019550" y="8064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тыс.руб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8150" y="3930650"/>
            <a:ext cx="226878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4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7150" y="66738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714750" y="7131050"/>
          <a:ext cx="3886199" cy="167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4477"/>
                <a:gridCol w="677264"/>
                <a:gridCol w="674458"/>
              </a:tblGrid>
              <a:tr h="67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Культура</a:t>
                      </a:r>
                      <a:endParaRPr lang="ru-RU" sz="1100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60464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100</a:t>
                      </a:r>
                      <a:endParaRPr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Учреждения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46608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5091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Библиотеки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13550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Мероприятия в сфере культуры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356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141" name="object 141"/>
          <p:cNvSpPr txBox="1"/>
          <p:nvPr/>
        </p:nvSpPr>
        <p:spPr>
          <a:xfrm>
            <a:off x="2114550" y="730250"/>
            <a:ext cx="3886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4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4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на культуру  </a:t>
            </a:r>
          </a:p>
          <a:p>
            <a:pPr marL="12700" algn="ctr">
              <a:lnSpc>
                <a:spcPct val="100000"/>
              </a:lnSpc>
            </a:pPr>
            <a:r>
              <a:rPr lang="ru-RU" sz="14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361950" y="1111250"/>
          <a:ext cx="66294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742950" y="4083050"/>
            <a:ext cx="5905041" cy="3124200"/>
            <a:chOff x="92710" y="3930650"/>
            <a:chExt cx="6534912" cy="3276600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4309110" y="4387850"/>
              <a:ext cx="2318512" cy="1457806"/>
              <a:chOff x="4994910" y="4245456"/>
              <a:chExt cx="2318512" cy="1457806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4994910" y="4245456"/>
                <a:ext cx="1964944" cy="1457806"/>
                <a:chOff x="4994910" y="4245456"/>
                <a:chExt cx="1964944" cy="1457806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994910" y="5388456"/>
                  <a:ext cx="1939544" cy="31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994910" y="4778856"/>
                  <a:ext cx="1939544" cy="44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5079238" y="4245456"/>
                  <a:ext cx="1880616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5332222" y="4245456"/>
                <a:ext cx="1981200" cy="13475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Учреждения культуры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Мероприятия в сфере культуры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Библиотеки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92710" y="3930650"/>
            <a:ext cx="4385056" cy="3276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9" name="Группа 5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0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9" name="object 21"/>
            <p:cNvSpPr txBox="1"/>
            <p:nvPr/>
          </p:nvSpPr>
          <p:spPr>
            <a:xfrm>
              <a:off x="1276350" y="364210"/>
              <a:ext cx="5410200" cy="1544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КУЛЬТУРА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2290" name="Picture 2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6902450"/>
            <a:ext cx="3581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8750" y="425450"/>
            <a:ext cx="49707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lang="ru-RU" sz="1200" b="1" spc="10" dirty="0" smtClean="0">
                <a:solidFill>
                  <a:srgbClr val="FFFFFF"/>
                </a:solidFill>
                <a:latin typeface="Trebuchet MS"/>
                <a:cs typeface="Trebuchet MS"/>
              </a:rPr>
              <a:t>СОЦИАЛЬНАЯ ПОЛИТИКА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350" y="40830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0950" y="46164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790950" y="5226049"/>
          <a:ext cx="3810000" cy="1888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862766"/>
                <a:gridCol w="661234"/>
              </a:tblGrid>
              <a:tr h="746238"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100" b="1" spc="-4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endParaRPr lang="ru-RU" sz="1100" b="1" spc="-4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раздел/подраздел)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l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100" b="1" spc="-1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40029" algn="l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783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Социальная политика</a:t>
                      </a:r>
                      <a:endParaRPr sz="1100" b="1" dirty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96834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96,7</a:t>
                      </a:r>
                      <a:endParaRPr lang="ru-RU"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948">
                <a:tc>
                  <a:txBody>
                    <a:bodyPr/>
                    <a:lstStyle/>
                    <a:p>
                      <a:pPr marL="277813" indent="-277813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Социальное обеспечение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81012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96,9</a:t>
                      </a:r>
                      <a:endParaRPr sz="11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432033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Другие вопросы в области социальной политики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  <a:ea typeface="+mn-ea"/>
                          <a:cs typeface="+mn-cs"/>
                        </a:rPr>
                        <a:t>4317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98,9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6610350" y="4997450"/>
            <a:ext cx="838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5300" y="793077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666750" y="1111250"/>
          <a:ext cx="6172200" cy="290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133350" y="4159250"/>
            <a:ext cx="3962400" cy="4880008"/>
            <a:chOff x="43805" y="4015814"/>
            <a:chExt cx="6805477" cy="6028247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43805" y="9004674"/>
              <a:ext cx="6805477" cy="1039387"/>
              <a:chOff x="729605" y="8862280"/>
              <a:chExt cx="6805477" cy="1039387"/>
            </a:xfrm>
          </p:grpSpPr>
          <p:grpSp>
            <p:nvGrpSpPr>
              <p:cNvPr id="40" name="Группа 55"/>
              <p:cNvGrpSpPr/>
              <p:nvPr/>
            </p:nvGrpSpPr>
            <p:grpSpPr>
              <a:xfrm>
                <a:off x="729605" y="8862280"/>
                <a:ext cx="5104108" cy="945778"/>
                <a:chOff x="729605" y="8862280"/>
                <a:chExt cx="5104108" cy="945778"/>
              </a:xfrm>
            </p:grpSpPr>
            <p:sp>
              <p:nvSpPr>
                <p:cNvPr id="43" name="object 146"/>
                <p:cNvSpPr/>
                <p:nvPr/>
              </p:nvSpPr>
              <p:spPr>
                <a:xfrm>
                  <a:off x="729605" y="9427057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47"/>
                <p:cNvSpPr/>
                <p:nvPr/>
              </p:nvSpPr>
              <p:spPr>
                <a:xfrm>
                  <a:off x="729605" y="8862280"/>
                  <a:ext cx="5104108" cy="38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1" name="object 148"/>
              <p:cNvSpPr txBox="1"/>
              <p:nvPr/>
            </p:nvSpPr>
            <p:spPr>
              <a:xfrm>
                <a:off x="991354" y="8956409"/>
                <a:ext cx="6543728" cy="94525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/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           Социальное обеспечение населения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/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Другие вопросы в области социальной политики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8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39" name="Диаграмма 38"/>
            <p:cNvGraphicFramePr/>
            <p:nvPr/>
          </p:nvGraphicFramePr>
          <p:xfrm>
            <a:off x="305554" y="4015814"/>
            <a:ext cx="5889355" cy="4706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СОЦИАЛЬНАЯ ПОЛИТИКА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3314" name="Picture 2" descr="B:\Users\SOB\Desktop\Бюджет для граждан\Фото для бюджета\im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7435850"/>
            <a:ext cx="3503876" cy="2662238"/>
          </a:xfrm>
          <a:prstGeom prst="rect">
            <a:avLst/>
          </a:prstGeom>
          <a:noFill/>
        </p:spPr>
      </p:pic>
      <p:sp>
        <p:nvSpPr>
          <p:cNvPr id="58" name="object 141"/>
          <p:cNvSpPr txBox="1"/>
          <p:nvPr/>
        </p:nvSpPr>
        <p:spPr>
          <a:xfrm>
            <a:off x="4019550" y="8826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950" y="3778250"/>
            <a:ext cx="22687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spc="-13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950" y="7131050"/>
            <a:ext cx="30473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dirty="0" err="1">
                <a:solidFill>
                  <a:srgbClr val="00B8BE"/>
                </a:solidFill>
                <a:latin typeface="Trebuchet MS"/>
                <a:cs typeface="Trebuchet MS"/>
              </a:rPr>
              <a:t>Расходы</a:t>
            </a:r>
            <a:r>
              <a:rPr sz="1200" b="1" spc="-90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бюджета</a:t>
            </a:r>
            <a:r>
              <a:rPr lang="ru-RU" sz="1200" b="1" spc="5" dirty="0" smtClean="0">
                <a:solidFill>
                  <a:srgbClr val="00B8BE"/>
                </a:solidFill>
                <a:latin typeface="Trebuchet MS"/>
                <a:cs typeface="Trebuchet MS"/>
              </a:rPr>
              <a:t> (исполнение)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09550" y="7664450"/>
          <a:ext cx="3429000" cy="2019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8769"/>
                <a:gridCol w="595120"/>
                <a:gridCol w="595111"/>
              </a:tblGrid>
              <a:tr h="795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705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(раздел/подраздел)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lang="ru-RU" sz="1000" b="1" spc="-1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b="1" spc="-1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ru-RU" sz="1100" b="1" dirty="0" smtClean="0">
                        <a:solidFill>
                          <a:srgbClr val="FFFFFF"/>
                        </a:solidFill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100" b="1" smtClean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96523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Жилищно-коммунальное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婒풄0餻娝"/>
                          <a:cs typeface="Trebuchet MS"/>
                        </a:rPr>
                        <a:t> хозяйство</a:t>
                      </a:r>
                      <a:endParaRPr lang="ru-RU" sz="1100" b="1" dirty="0" smtClean="0">
                        <a:latin typeface="婒풄0餻娝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31303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1" dirty="0" smtClean="0">
                          <a:latin typeface="Trebuchet MS"/>
                          <a:cs typeface="Trebuchet MS"/>
                        </a:rPr>
                        <a:t>96,1</a:t>
                      </a:r>
                      <a:endParaRPr sz="11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Жилищное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3961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9654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Коммунальное хозяйство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15087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99,4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100" b="0" spc="-10" dirty="0" smtClean="0">
                          <a:solidFill>
                            <a:srgbClr val="231F20"/>
                          </a:solidFill>
                          <a:latin typeface="婒풄0餻娝"/>
                          <a:ea typeface="+mn-ea"/>
                          <a:cs typeface="Trebuchet MS"/>
                        </a:rPr>
                        <a:t>Благоустройство</a:t>
                      </a:r>
                      <a:endParaRPr sz="1100" b="0" spc="-10" dirty="0">
                        <a:solidFill>
                          <a:srgbClr val="231F20"/>
                        </a:solidFill>
                        <a:latin typeface="婒풄0餻娝"/>
                        <a:ea typeface="+mn-ea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婒풄0餻娝"/>
                        </a:rPr>
                        <a:t>12255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婒풄0餻娝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Century Gothic"/>
                          <a:cs typeface="Century Gothic"/>
                        </a:rPr>
                        <a:t>91,3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724150" y="73596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38150" y="7302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 err="1">
                <a:solidFill>
                  <a:srgbClr val="00B8BE"/>
                </a:solidFill>
                <a:latin typeface="Trebuchet MS"/>
                <a:cs typeface="Trebuchet MS"/>
              </a:rPr>
              <a:t>Динамика</a:t>
            </a:r>
            <a:r>
              <a:rPr sz="1200" b="1" spc="-1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r>
              <a:rPr lang="ru-RU" sz="1200" b="1" spc="-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96" name="Диаграмма 95"/>
          <p:cNvGraphicFramePr/>
          <p:nvPr/>
        </p:nvGraphicFramePr>
        <p:xfrm>
          <a:off x="438150" y="958850"/>
          <a:ext cx="66294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0" y="3321050"/>
            <a:ext cx="7600949" cy="3309257"/>
            <a:chOff x="-158272" y="2591886"/>
            <a:chExt cx="7850437" cy="3733800"/>
          </a:xfrm>
        </p:grpSpPr>
        <p:grpSp>
          <p:nvGrpSpPr>
            <p:cNvPr id="4" name="Группа 56"/>
            <p:cNvGrpSpPr/>
            <p:nvPr/>
          </p:nvGrpSpPr>
          <p:grpSpPr>
            <a:xfrm>
              <a:off x="3627006" y="3537618"/>
              <a:ext cx="4065159" cy="1493900"/>
              <a:chOff x="4312806" y="3395224"/>
              <a:chExt cx="4065159" cy="1493900"/>
            </a:xfrm>
          </p:grpSpPr>
          <p:grpSp>
            <p:nvGrpSpPr>
              <p:cNvPr id="5" name="Группа 55"/>
              <p:cNvGrpSpPr/>
              <p:nvPr/>
            </p:nvGrpSpPr>
            <p:grpSpPr>
              <a:xfrm>
                <a:off x="4312806" y="3395224"/>
                <a:ext cx="2708170" cy="1493900"/>
                <a:chOff x="4312806" y="3395224"/>
                <a:chExt cx="2708170" cy="1493900"/>
              </a:xfrm>
            </p:grpSpPr>
            <p:sp>
              <p:nvSpPr>
                <p:cNvPr id="144" name="object 144"/>
                <p:cNvSpPr/>
                <p:nvPr/>
              </p:nvSpPr>
              <p:spPr>
                <a:xfrm>
                  <a:off x="4312808" y="4476061"/>
                  <a:ext cx="2708168" cy="41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259715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129578"/>
                      </a:lnTo>
                      <a:lnTo>
                        <a:pt x="74777" y="259194"/>
                      </a:lnTo>
                      <a:lnTo>
                        <a:pt x="712114" y="259194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6" name="object 146"/>
                <p:cNvSpPr/>
                <p:nvPr/>
              </p:nvSpPr>
              <p:spPr>
                <a:xfrm>
                  <a:off x="4312806" y="3984770"/>
                  <a:ext cx="2708168" cy="39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7" name="object 147"/>
                <p:cNvSpPr/>
                <p:nvPr/>
              </p:nvSpPr>
              <p:spPr>
                <a:xfrm>
                  <a:off x="4435905" y="3395224"/>
                  <a:ext cx="2585069" cy="393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16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48" name="object 148"/>
              <p:cNvSpPr txBox="1"/>
              <p:nvPr/>
            </p:nvSpPr>
            <p:spPr>
              <a:xfrm>
                <a:off x="4915116" y="3481200"/>
                <a:ext cx="3462849" cy="12416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368300">
                  <a:lnSpc>
                    <a:spcPct val="145800"/>
                  </a:lnSpc>
                </a:pPr>
                <a:r>
                  <a:rPr lang="ru-RU" sz="110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Жилищное хозяйство</a:t>
                </a:r>
                <a:endParaRPr lang="ru-RU" sz="1100" spc="2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sz="1100" spc="2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  </a:t>
                </a:r>
                <a:endParaRPr lang="ru-RU" sz="1100" spc="35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ct val="145800"/>
                  </a:lnSpc>
                </a:pPr>
                <a:r>
                  <a:rPr lang="ru-RU" sz="1100" spc="35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Коммунальное хозяйство</a:t>
                </a:r>
                <a:endParaRPr sz="1100" dirty="0">
                  <a:latin typeface="Arial Narrow"/>
                  <a:cs typeface="Arial Narrow"/>
                </a:endParaRPr>
              </a:p>
              <a:p>
                <a:pPr marL="12700" marR="368300">
                  <a:lnSpc>
                    <a:spcPts val="900"/>
                  </a:lnSpc>
                  <a:spcBef>
                    <a:spcPts val="520"/>
                  </a:spcBef>
                </a:pPr>
                <a:endParaRPr lang="ru-RU" sz="1100" spc="30" dirty="0" smtClean="0">
                  <a:solidFill>
                    <a:srgbClr val="231F20"/>
                  </a:solidFill>
                  <a:latin typeface="Arial Narrow"/>
                  <a:cs typeface="Arial Narrow"/>
                </a:endParaRPr>
              </a:p>
              <a:p>
                <a:pPr marL="12700" marR="545465">
                  <a:lnSpc>
                    <a:spcPts val="900"/>
                  </a:lnSpc>
                  <a:spcBef>
                    <a:spcPts val="500"/>
                  </a:spcBef>
                </a:pPr>
                <a:r>
                  <a:rPr lang="ru-RU" sz="1100" spc="30" dirty="0" smtClean="0">
                    <a:solidFill>
                      <a:srgbClr val="231F20"/>
                    </a:solidFill>
                    <a:latin typeface="Arial Narrow"/>
                    <a:cs typeface="Arial Narrow"/>
                  </a:rPr>
                  <a:t>Благоустройство</a:t>
                </a:r>
                <a:endParaRPr sz="1100" dirty="0">
                  <a:latin typeface="Arial Narrow"/>
                  <a:cs typeface="Arial Narrow"/>
                </a:endParaRPr>
              </a:p>
            </p:txBody>
          </p:sp>
        </p:grpSp>
        <p:graphicFrame>
          <p:nvGraphicFramePr>
            <p:cNvPr id="97" name="Диаграмма 96"/>
            <p:cNvGraphicFramePr/>
            <p:nvPr/>
          </p:nvGraphicFramePr>
          <p:xfrm>
            <a:off x="-158272" y="2591886"/>
            <a:ext cx="4996972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47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6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6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ЖИЛИЩНО-КОММУНАЛЬНОЕ ХОЗЯЙСТВО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14338" name="Picture 2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350" y="6673850"/>
            <a:ext cx="3505200" cy="3352800"/>
          </a:xfrm>
          <a:prstGeom prst="rect">
            <a:avLst/>
          </a:prstGeom>
          <a:noFill/>
        </p:spPr>
      </p:pic>
      <p:sp>
        <p:nvSpPr>
          <p:cNvPr id="38" name="object 141"/>
          <p:cNvSpPr txBox="1"/>
          <p:nvPr/>
        </p:nvSpPr>
        <p:spPr>
          <a:xfrm>
            <a:off x="4019550" y="882650"/>
            <a:ext cx="2878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тыс.руб.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55300" y="796252"/>
            <a:ext cx="52406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 err="1">
                <a:solidFill>
                  <a:srgbClr val="00B8BE"/>
                </a:solidFill>
                <a:latin typeface="Trebuchet MS"/>
                <a:cs typeface="Trebuchet MS"/>
              </a:rPr>
              <a:t>Структура</a:t>
            </a: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муниципального </a:t>
            </a:r>
            <a:r>
              <a:rPr sz="1200" b="1" spc="-1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долг</a:t>
            </a:r>
            <a:r>
              <a:rPr lang="ru-RU" sz="12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а Шалинского городского округа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4350" y="3321050"/>
            <a:ext cx="6629400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На 01.01.2022 года  размер муниципального  долга составил 19 437 191,95  руб.  Или 6,5  % от общего объема доходов местного бюджета без учета объема безвозмездных поступлений, в том числе: по  бюджетным кредитам,  предоставленным из областного бюджета – 6 750 000,00 руб., предоставление муниципальных гарантий – 12 687 191,95 руб. По сравнению с 01.01.2021 годом  размер муниципального долга увеличился на  8 437 191,95 руб.  Размер муниципального долга  не превысил предельного размера, установленного статьей 107 Бюджетного кодекса РФ.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       Верхний предел муниципального долга городского округа на 01.01.2022 года утвержден  пунктом 23 решения Думы от   30 декабря  2021 года №  38  «О внесении изменений в решение Думы Шалинского городского округа от 24.12.2020 № 419 в сумме 19 437 191,95  рублей,  в том числе верхний предел долга по муниципальным гарантиям Шалинского городского округа – 12 687 191,95 рублей. </a:t>
            </a:r>
          </a:p>
          <a:p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Муниципальные гарантии, представленные: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правом регрессного требования составили в сумме – 40 516 153,10 руб.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без права регрессного требования составили в сумме – 6 891 400,00 руб.</a:t>
            </a:r>
            <a:endParaRPr lang="ru-RU"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76550" y="1568450"/>
            <a:ext cx="94107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712114" y="0"/>
                </a:moveTo>
                <a:lnTo>
                  <a:pt x="74777" y="0"/>
                </a:lnTo>
                <a:lnTo>
                  <a:pt x="0" y="70916"/>
                </a:lnTo>
                <a:lnTo>
                  <a:pt x="74777" y="141858"/>
                </a:lnTo>
                <a:lnTo>
                  <a:pt x="712114" y="141858"/>
                </a:lnTo>
                <a:lnTo>
                  <a:pt x="71211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90950" y="15684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712470" h="142239">
                <a:moveTo>
                  <a:pt x="637336" y="0"/>
                </a:moveTo>
                <a:lnTo>
                  <a:pt x="0" y="0"/>
                </a:lnTo>
                <a:lnTo>
                  <a:pt x="0" y="141858"/>
                </a:lnTo>
                <a:lnTo>
                  <a:pt x="637336" y="141858"/>
                </a:lnTo>
                <a:lnTo>
                  <a:pt x="712114" y="70916"/>
                </a:lnTo>
                <a:lnTo>
                  <a:pt x="63733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876550" y="1492250"/>
            <a:ext cx="1766074" cy="28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6060">
              <a:lnSpc>
                <a:spcPct val="166700"/>
              </a:lnSpc>
            </a:pPr>
            <a:r>
              <a:rPr sz="1100" spc="35" dirty="0" err="1">
                <a:solidFill>
                  <a:srgbClr val="231F20"/>
                </a:solidFill>
                <a:latin typeface="Arial Narrow"/>
                <a:cs typeface="Arial Narrow"/>
              </a:rPr>
              <a:t>Бюджетные</a:t>
            </a:r>
            <a:r>
              <a:rPr sz="1100" spc="35" dirty="0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sz="1100" spc="40" dirty="0" err="1" smtClean="0">
                <a:solidFill>
                  <a:srgbClr val="231F20"/>
                </a:solidFill>
                <a:latin typeface="Arial Narrow"/>
                <a:cs typeface="Arial Narrow"/>
              </a:rPr>
              <a:t>кредиты</a:t>
            </a:r>
            <a:endParaRPr sz="1100" dirty="0">
              <a:latin typeface="Arial Narrow"/>
              <a:cs typeface="Arial Narrow"/>
            </a:endParaRPr>
          </a:p>
        </p:txBody>
      </p:sp>
      <p:graphicFrame>
        <p:nvGraphicFramePr>
          <p:cNvPr id="183" name="Диаграмма 182"/>
          <p:cNvGraphicFramePr/>
          <p:nvPr/>
        </p:nvGraphicFramePr>
        <p:xfrm>
          <a:off x="438150" y="882650"/>
          <a:ext cx="23622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4" name="Диаграмма 183"/>
          <p:cNvGraphicFramePr/>
          <p:nvPr/>
        </p:nvGraphicFramePr>
        <p:xfrm>
          <a:off x="4476750" y="882650"/>
          <a:ext cx="23622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6" name="Диаграмма 185"/>
          <p:cNvGraphicFramePr/>
          <p:nvPr/>
        </p:nvGraphicFramePr>
        <p:xfrm>
          <a:off x="590550" y="8197850"/>
          <a:ext cx="2895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17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МУНИЦИПАЛЬНЫЙ ДОЛГ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33" name="Рисунок 32" descr="slayd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" y="7054850"/>
            <a:ext cx="6781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9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446441" y="390741"/>
            <a:ext cx="19316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15" dirty="0" smtClean="0">
                <a:solidFill>
                  <a:srgbClr val="FFFFFF"/>
                </a:solidFill>
                <a:latin typeface="Trebuchet MS"/>
                <a:cs typeface="Trebuchet MS"/>
              </a:rPr>
              <a:t>МУНИЦИПАЛЬНЫЙ</a:t>
            </a:r>
            <a:r>
              <a:rPr sz="1200" b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ДОЛГ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8" name="Группа 198"/>
          <p:cNvGrpSpPr/>
          <p:nvPr/>
        </p:nvGrpSpPr>
        <p:grpSpPr>
          <a:xfrm>
            <a:off x="4248150" y="1644650"/>
            <a:ext cx="3981693" cy="4307975"/>
            <a:chOff x="3695458" y="6966700"/>
            <a:chExt cx="3499021" cy="1581306"/>
          </a:xfrm>
        </p:grpSpPr>
        <p:grpSp>
          <p:nvGrpSpPr>
            <p:cNvPr id="9" name="Группа 197"/>
            <p:cNvGrpSpPr/>
            <p:nvPr/>
          </p:nvGrpSpPr>
          <p:grpSpPr>
            <a:xfrm>
              <a:off x="3695458" y="8281306"/>
              <a:ext cx="2512946" cy="266700"/>
              <a:chOff x="3695458" y="8281306"/>
              <a:chExt cx="2512946" cy="266700"/>
            </a:xfrm>
          </p:grpSpPr>
          <p:grpSp>
            <p:nvGrpSpPr>
              <p:cNvPr id="10" name="Группа 196"/>
              <p:cNvGrpSpPr/>
              <p:nvPr/>
            </p:nvGrpSpPr>
            <p:grpSpPr>
              <a:xfrm>
                <a:off x="4164197" y="8281306"/>
                <a:ext cx="2044207" cy="266700"/>
                <a:chOff x="4164197" y="8281306"/>
                <a:chExt cx="2044207" cy="266700"/>
              </a:xfrm>
            </p:grpSpPr>
            <p:sp>
              <p:nvSpPr>
                <p:cNvPr id="21" name="object 21"/>
                <p:cNvSpPr/>
                <p:nvPr/>
              </p:nvSpPr>
              <p:spPr>
                <a:xfrm>
                  <a:off x="4164197" y="8281306"/>
                  <a:ext cx="118745" cy="2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266700">
                      <a:moveTo>
                        <a:pt x="114376" y="0"/>
                      </a:moveTo>
                      <a:lnTo>
                        <a:pt x="73526" y="15514"/>
                      </a:lnTo>
                      <a:lnTo>
                        <a:pt x="51170" y="49992"/>
                      </a:lnTo>
                      <a:lnTo>
                        <a:pt x="50253" y="60744"/>
                      </a:lnTo>
                      <a:lnTo>
                        <a:pt x="50253" y="93002"/>
                      </a:lnTo>
                      <a:lnTo>
                        <a:pt x="49487" y="101131"/>
                      </a:lnTo>
                      <a:lnTo>
                        <a:pt x="12019" y="128469"/>
                      </a:lnTo>
                      <a:lnTo>
                        <a:pt x="0" y="129057"/>
                      </a:lnTo>
                      <a:lnTo>
                        <a:pt x="0" y="137680"/>
                      </a:lnTo>
                      <a:lnTo>
                        <a:pt x="37985" y="147205"/>
                      </a:lnTo>
                      <a:lnTo>
                        <a:pt x="50253" y="173990"/>
                      </a:lnTo>
                      <a:lnTo>
                        <a:pt x="50253" y="205994"/>
                      </a:lnTo>
                      <a:lnTo>
                        <a:pt x="51170" y="216668"/>
                      </a:lnTo>
                      <a:lnTo>
                        <a:pt x="73526" y="250802"/>
                      </a:lnTo>
                      <a:lnTo>
                        <a:pt x="114376" y="266204"/>
                      </a:lnTo>
                      <a:lnTo>
                        <a:pt x="118402" y="260197"/>
                      </a:lnTo>
                      <a:lnTo>
                        <a:pt x="104850" y="256532"/>
                      </a:lnTo>
                      <a:lnTo>
                        <a:pt x="93148" y="251937"/>
                      </a:lnTo>
                      <a:lnTo>
                        <a:pt x="64655" y="224540"/>
                      </a:lnTo>
                      <a:lnTo>
                        <a:pt x="61112" y="205994"/>
                      </a:lnTo>
                      <a:lnTo>
                        <a:pt x="61112" y="173990"/>
                      </a:lnTo>
                      <a:lnTo>
                        <a:pt x="60457" y="166510"/>
                      </a:lnTo>
                      <a:lnTo>
                        <a:pt x="28757" y="135524"/>
                      </a:lnTo>
                      <a:lnTo>
                        <a:pt x="18694" y="133362"/>
                      </a:lnTo>
                      <a:lnTo>
                        <a:pt x="28757" y="131267"/>
                      </a:lnTo>
                      <a:lnTo>
                        <a:pt x="58496" y="107435"/>
                      </a:lnTo>
                      <a:lnTo>
                        <a:pt x="61112" y="93002"/>
                      </a:lnTo>
                      <a:lnTo>
                        <a:pt x="61112" y="60744"/>
                      </a:lnTo>
                      <a:lnTo>
                        <a:pt x="61972" y="50990"/>
                      </a:lnTo>
                      <a:lnTo>
                        <a:pt x="92395" y="13957"/>
                      </a:lnTo>
                      <a:lnTo>
                        <a:pt x="117398" y="5880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65C8D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11" name="Группа 195"/>
                <p:cNvGrpSpPr/>
                <p:nvPr/>
              </p:nvGrpSpPr>
              <p:grpSpPr>
                <a:xfrm>
                  <a:off x="4298123" y="8309275"/>
                  <a:ext cx="1910281" cy="142240"/>
                  <a:chOff x="4298123" y="8309275"/>
                  <a:chExt cx="1910281" cy="142240"/>
                </a:xfrm>
              </p:grpSpPr>
              <p:sp>
                <p:nvSpPr>
                  <p:cNvPr id="81" name="object 81"/>
                  <p:cNvSpPr/>
                  <p:nvPr/>
                </p:nvSpPr>
                <p:spPr>
                  <a:xfrm>
                    <a:off x="4298123" y="8309275"/>
                    <a:ext cx="1798699" cy="142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470" h="142240">
                        <a:moveTo>
                          <a:pt x="712114" y="0"/>
                        </a:moveTo>
                        <a:lnTo>
                          <a:pt x="74777" y="0"/>
                        </a:lnTo>
                        <a:lnTo>
                          <a:pt x="0" y="72910"/>
                        </a:lnTo>
                        <a:lnTo>
                          <a:pt x="74777" y="141871"/>
                        </a:lnTo>
                        <a:lnTo>
                          <a:pt x="712114" y="141871"/>
                        </a:lnTo>
                        <a:lnTo>
                          <a:pt x="712114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86" name="object 86"/>
                  <p:cNvSpPr txBox="1"/>
                  <p:nvPr/>
                </p:nvSpPr>
                <p:spPr>
                  <a:xfrm>
                    <a:off x="4432049" y="8337246"/>
                    <a:ext cx="1776355" cy="67784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</a:pPr>
                    <a:r>
                      <a:rPr sz="1200" spc="3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Непрограммные</a:t>
                    </a:r>
                    <a:r>
                      <a:rPr sz="1200" spc="-9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 </a:t>
                    </a:r>
                    <a:r>
                      <a:rPr sz="1200" spc="30" dirty="0">
                        <a:solidFill>
                          <a:srgbClr val="231F20"/>
                        </a:solidFill>
                        <a:latin typeface="Arial Narrow"/>
                        <a:cs typeface="Arial Narrow"/>
                      </a:rPr>
                      <a:t>расходы</a:t>
                    </a:r>
                    <a:endParaRPr sz="1200" dirty="0">
                      <a:latin typeface="Arial Narrow"/>
                      <a:cs typeface="Arial Narrow"/>
                    </a:endParaRPr>
                  </a:p>
                </p:txBody>
              </p:sp>
            </p:grpSp>
          </p:grpSp>
          <p:sp>
            <p:nvSpPr>
              <p:cNvPr id="89" name="object 89"/>
              <p:cNvSpPr txBox="1"/>
              <p:nvPr/>
            </p:nvSpPr>
            <p:spPr>
              <a:xfrm>
                <a:off x="3695458" y="8309276"/>
                <a:ext cx="438150" cy="6213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40" dirty="0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   4,1</a:t>
                </a:r>
                <a:r>
                  <a:rPr sz="1100" b="1" spc="-175" smtClean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 </a:t>
                </a:r>
                <a:r>
                  <a:rPr sz="1100" b="1" spc="60" dirty="0">
                    <a:solidFill>
                      <a:srgbClr val="231F20"/>
                    </a:solidFill>
                    <a:latin typeface="Trebuchet MS"/>
                    <a:cs typeface="Trebuchet MS"/>
                  </a:rPr>
                  <a:t>%</a:t>
                </a:r>
                <a:endParaRPr sz="1100" dirty="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2" name="Группа 194"/>
            <p:cNvGrpSpPr/>
            <p:nvPr/>
          </p:nvGrpSpPr>
          <p:grpSpPr>
            <a:xfrm>
              <a:off x="3695458" y="6966700"/>
              <a:ext cx="3499021" cy="1231150"/>
              <a:chOff x="3695458" y="6966700"/>
              <a:chExt cx="3499021" cy="1231150"/>
            </a:xfrm>
          </p:grpSpPr>
          <p:grpSp>
            <p:nvGrpSpPr>
              <p:cNvPr id="13" name="Группа 190"/>
              <p:cNvGrpSpPr/>
              <p:nvPr/>
            </p:nvGrpSpPr>
            <p:grpSpPr>
              <a:xfrm>
                <a:off x="3714750" y="6966700"/>
                <a:ext cx="3479729" cy="867081"/>
                <a:chOff x="3714750" y="6966700"/>
                <a:chExt cx="3479729" cy="867081"/>
              </a:xfrm>
            </p:grpSpPr>
            <p:grpSp>
              <p:nvGrpSpPr>
                <p:cNvPr id="14" name="Группа 189"/>
                <p:cNvGrpSpPr/>
                <p:nvPr/>
              </p:nvGrpSpPr>
              <p:grpSpPr>
                <a:xfrm>
                  <a:off x="4298123" y="6966700"/>
                  <a:ext cx="2896356" cy="839110"/>
                  <a:chOff x="4298123" y="6966700"/>
                  <a:chExt cx="2896356" cy="839110"/>
                </a:xfrm>
              </p:grpSpPr>
              <p:grpSp>
                <p:nvGrpSpPr>
                  <p:cNvPr id="22" name="Группа 187"/>
                  <p:cNvGrpSpPr/>
                  <p:nvPr/>
                </p:nvGrpSpPr>
                <p:grpSpPr>
                  <a:xfrm>
                    <a:off x="4307419" y="6966700"/>
                    <a:ext cx="2235799" cy="192138"/>
                    <a:chOff x="4307419" y="6966700"/>
                    <a:chExt cx="2235799" cy="192138"/>
                  </a:xfrm>
                </p:grpSpPr>
                <p:sp>
                  <p:nvSpPr>
                    <p:cNvPr id="76" name="object 76"/>
                    <p:cNvSpPr/>
                    <p:nvPr/>
                  </p:nvSpPr>
                  <p:spPr>
                    <a:xfrm>
                      <a:off x="4307419" y="6966700"/>
                      <a:ext cx="2133513" cy="192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3" name="object 83"/>
                    <p:cNvSpPr txBox="1"/>
                    <p:nvPr/>
                  </p:nvSpPr>
                  <p:spPr>
                    <a:xfrm>
                      <a:off x="4499012" y="6994670"/>
                      <a:ext cx="2044206" cy="97511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 marR="5080">
                        <a:lnSpc>
                          <a:spcPct val="166700"/>
                        </a:lnSpc>
                      </a:pPr>
                      <a:r>
                        <a:rPr sz="1200" spc="25" dirty="0" err="1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 err="1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образования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  <p:grpSp>
                <p:nvGrpSpPr>
                  <p:cNvPr id="23" name="Группа 188"/>
                  <p:cNvGrpSpPr/>
                  <p:nvPr/>
                </p:nvGrpSpPr>
                <p:grpSpPr>
                  <a:xfrm>
                    <a:off x="4298123" y="7190463"/>
                    <a:ext cx="2896356" cy="615347"/>
                    <a:chOff x="4298123" y="7190463"/>
                    <a:chExt cx="2896356" cy="615347"/>
                  </a:xfrm>
                </p:grpSpPr>
                <p:sp>
                  <p:nvSpPr>
                    <p:cNvPr id="75" name="object 75"/>
                    <p:cNvSpPr/>
                    <p:nvPr/>
                  </p:nvSpPr>
                  <p:spPr>
                    <a:xfrm>
                      <a:off x="4307419" y="7192493"/>
                      <a:ext cx="2133513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29"/>
                          </a:lnTo>
                          <a:lnTo>
                            <a:pt x="74777" y="141884"/>
                          </a:lnTo>
                          <a:lnTo>
                            <a:pt x="712114" y="141884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00B0F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77" name="object 77"/>
                    <p:cNvSpPr/>
                    <p:nvPr/>
                  </p:nvSpPr>
                  <p:spPr>
                    <a:xfrm>
                      <a:off x="4298123" y="7582047"/>
                      <a:ext cx="2133514" cy="2237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00B050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78" name="object 78"/>
                    <p:cNvSpPr/>
                    <p:nvPr/>
                  </p:nvSpPr>
                  <p:spPr>
                    <a:xfrm>
                      <a:off x="4307419" y="7372490"/>
                      <a:ext cx="2267440" cy="1815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39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29"/>
                          </a:lnTo>
                          <a:lnTo>
                            <a:pt x="74777" y="141884"/>
                          </a:lnTo>
                          <a:lnTo>
                            <a:pt x="712114" y="141884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FA6D2E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4" name="object 84"/>
                    <p:cNvSpPr txBox="1"/>
                    <p:nvPr/>
                  </p:nvSpPr>
                  <p:spPr>
                    <a:xfrm>
                      <a:off x="4499012" y="7190463"/>
                      <a:ext cx="2695467" cy="593537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Социальная </a:t>
                      </a:r>
                      <a:r>
                        <a:rPr sz="1200" spc="4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поддержка</a:t>
                      </a:r>
                      <a:r>
                        <a:rPr sz="1200" spc="-7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граждан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  <a:p>
                      <a:pPr marL="12700" marR="5080">
                        <a:lnSpc>
                          <a:spcPct val="166700"/>
                        </a:lnSpc>
                      </a:pPr>
                      <a:endParaRPr lang="ru-RU" sz="1050" spc="2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/>
                      <a:endParaRPr lang="ru-RU" sz="1050" spc="2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/>
                      <a:r>
                        <a:rPr sz="1050" spc="2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</a:t>
                      </a:r>
                      <a:r>
                        <a:rPr sz="1050" spc="-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2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сфере</a:t>
                      </a:r>
                      <a:r>
                        <a:rPr sz="1050" spc="-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2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строительства</a:t>
                      </a:r>
                      <a:endParaRPr lang="ru-RU" sz="1050" spc="2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/>
                      <a:r>
                        <a:rPr sz="1050" spc="2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050" spc="-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2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архитектуры,</a:t>
                      </a:r>
                      <a:r>
                        <a:rPr lang="ru-RU" sz="1050" spc="25" dirty="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ЖКХ</a:t>
                      </a:r>
                      <a:r>
                        <a:rPr sz="1050" spc="-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дорожного</a:t>
                      </a:r>
                      <a:r>
                        <a:rPr sz="1050" spc="-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50" spc="3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хозяйства </a:t>
                      </a:r>
                      <a:endParaRPr lang="ru-RU" sz="1050" spc="30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>
                        <a:lnSpc>
                          <a:spcPct val="166700"/>
                        </a:lnSpc>
                      </a:pPr>
                      <a:endParaRPr lang="ru-RU" sz="1200" spc="30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/>
                      <a:r>
                        <a:rPr sz="1200" spc="3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Развитие культуры</a:t>
                      </a:r>
                      <a:r>
                        <a:rPr sz="1200" spc="25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200" spc="35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физкультуры</a:t>
                      </a:r>
                      <a:endParaRPr lang="ru-RU" sz="1200" spc="35" dirty="0" smtClean="0">
                        <a:solidFill>
                          <a:srgbClr val="231F20"/>
                        </a:solidFill>
                        <a:latin typeface="Arial Narrow"/>
                        <a:cs typeface="Arial Narrow"/>
                      </a:endParaRPr>
                    </a:p>
                    <a:p>
                      <a:pPr marL="12700" marR="5080"/>
                      <a:r>
                        <a:rPr sz="1200" spc="-100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spc="25" dirty="0" err="1" smtClean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спорта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</p:grpSp>
            <p:sp>
              <p:nvSpPr>
                <p:cNvPr id="87" name="object 87"/>
                <p:cNvSpPr txBox="1"/>
                <p:nvPr/>
              </p:nvSpPr>
              <p:spPr>
                <a:xfrm>
                  <a:off x="3714750" y="7283450"/>
                  <a:ext cx="405765" cy="6213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lang="ru-RU" sz="1100" b="1" spc="-20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96,2</a:t>
                  </a:r>
                  <a:endParaRPr sz="1100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90" name="object 90"/>
                <p:cNvSpPr/>
                <p:nvPr/>
              </p:nvSpPr>
              <p:spPr>
                <a:xfrm>
                  <a:off x="4147427" y="6966700"/>
                  <a:ext cx="150696" cy="867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45" h="1130300">
                      <a:moveTo>
                        <a:pt x="114376" y="0"/>
                      </a:moveTo>
                      <a:lnTo>
                        <a:pt x="73526" y="15509"/>
                      </a:lnTo>
                      <a:lnTo>
                        <a:pt x="51170" y="49987"/>
                      </a:lnTo>
                      <a:lnTo>
                        <a:pt x="50253" y="60731"/>
                      </a:lnTo>
                      <a:lnTo>
                        <a:pt x="50253" y="524992"/>
                      </a:lnTo>
                      <a:lnTo>
                        <a:pt x="49487" y="533124"/>
                      </a:lnTo>
                      <a:lnTo>
                        <a:pt x="12019" y="560459"/>
                      </a:lnTo>
                      <a:lnTo>
                        <a:pt x="0" y="561047"/>
                      </a:lnTo>
                      <a:lnTo>
                        <a:pt x="0" y="569671"/>
                      </a:lnTo>
                      <a:lnTo>
                        <a:pt x="37985" y="579208"/>
                      </a:lnTo>
                      <a:lnTo>
                        <a:pt x="50253" y="605980"/>
                      </a:lnTo>
                      <a:lnTo>
                        <a:pt x="50253" y="1069987"/>
                      </a:lnTo>
                      <a:lnTo>
                        <a:pt x="51170" y="1080662"/>
                      </a:lnTo>
                      <a:lnTo>
                        <a:pt x="73526" y="1114796"/>
                      </a:lnTo>
                      <a:lnTo>
                        <a:pt x="114376" y="1130198"/>
                      </a:lnTo>
                      <a:lnTo>
                        <a:pt x="118402" y="1124191"/>
                      </a:lnTo>
                      <a:lnTo>
                        <a:pt x="104850" y="1120526"/>
                      </a:lnTo>
                      <a:lnTo>
                        <a:pt x="93148" y="1115931"/>
                      </a:lnTo>
                      <a:lnTo>
                        <a:pt x="64655" y="1088534"/>
                      </a:lnTo>
                      <a:lnTo>
                        <a:pt x="61112" y="1069987"/>
                      </a:lnTo>
                      <a:lnTo>
                        <a:pt x="61112" y="605980"/>
                      </a:lnTo>
                      <a:lnTo>
                        <a:pt x="60457" y="598503"/>
                      </a:lnTo>
                      <a:lnTo>
                        <a:pt x="28757" y="567522"/>
                      </a:lnTo>
                      <a:lnTo>
                        <a:pt x="18694" y="565353"/>
                      </a:lnTo>
                      <a:lnTo>
                        <a:pt x="28757" y="563257"/>
                      </a:lnTo>
                      <a:lnTo>
                        <a:pt x="58496" y="539430"/>
                      </a:lnTo>
                      <a:lnTo>
                        <a:pt x="61112" y="524992"/>
                      </a:lnTo>
                      <a:lnTo>
                        <a:pt x="61112" y="60731"/>
                      </a:lnTo>
                      <a:lnTo>
                        <a:pt x="61972" y="50979"/>
                      </a:lnTo>
                      <a:lnTo>
                        <a:pt x="92395" y="13955"/>
                      </a:lnTo>
                      <a:lnTo>
                        <a:pt x="117398" y="5867"/>
                      </a:lnTo>
                      <a:lnTo>
                        <a:pt x="114376" y="0"/>
                      </a:lnTo>
                      <a:close/>
                    </a:path>
                  </a:pathLst>
                </a:custGeom>
                <a:solidFill>
                  <a:srgbClr val="93959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4" name="Группа 193"/>
              <p:cNvGrpSpPr/>
              <p:nvPr/>
            </p:nvGrpSpPr>
            <p:grpSpPr>
              <a:xfrm>
                <a:off x="3695458" y="7931150"/>
                <a:ext cx="2410661" cy="266700"/>
                <a:chOff x="3695458" y="7931150"/>
                <a:chExt cx="2410661" cy="266700"/>
              </a:xfrm>
            </p:grpSpPr>
            <p:sp>
              <p:nvSpPr>
                <p:cNvPr id="88" name="object 88"/>
                <p:cNvSpPr txBox="1"/>
                <p:nvPr/>
              </p:nvSpPr>
              <p:spPr>
                <a:xfrm>
                  <a:off x="3695458" y="7969250"/>
                  <a:ext cx="438150" cy="62136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b="1" spc="-175" dirty="0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3,8</a:t>
                  </a:r>
                  <a:r>
                    <a:rPr sz="1100" b="1" spc="-175" smtClean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100" b="1" spc="60" dirty="0">
                      <a:solidFill>
                        <a:srgbClr val="231F20"/>
                      </a:solidFill>
                      <a:latin typeface="Trebuchet MS"/>
                      <a:cs typeface="Trebuchet MS"/>
                    </a:rPr>
                    <a:t>%</a:t>
                  </a:r>
                  <a:endParaRPr sz="1100" dirty="0">
                    <a:latin typeface="Trebuchet MS"/>
                    <a:cs typeface="Trebuchet MS"/>
                  </a:endParaRPr>
                </a:p>
              </p:txBody>
            </p:sp>
            <p:grpSp>
              <p:nvGrpSpPr>
                <p:cNvPr id="25" name="Группа 192"/>
                <p:cNvGrpSpPr/>
                <p:nvPr/>
              </p:nvGrpSpPr>
              <p:grpSpPr>
                <a:xfrm>
                  <a:off x="4147426" y="7931150"/>
                  <a:ext cx="1958693" cy="266700"/>
                  <a:chOff x="4147426" y="7931150"/>
                  <a:chExt cx="1958693" cy="266700"/>
                </a:xfrm>
              </p:grpSpPr>
              <p:grpSp>
                <p:nvGrpSpPr>
                  <p:cNvPr id="26" name="Группа 191"/>
                  <p:cNvGrpSpPr/>
                  <p:nvPr/>
                </p:nvGrpSpPr>
                <p:grpSpPr>
                  <a:xfrm>
                    <a:off x="4307419" y="7979410"/>
                    <a:ext cx="1798700" cy="142240"/>
                    <a:chOff x="4307419" y="7979410"/>
                    <a:chExt cx="1798700" cy="142240"/>
                  </a:xfrm>
                </p:grpSpPr>
                <p:sp>
                  <p:nvSpPr>
                    <p:cNvPr id="82" name="object 82"/>
                    <p:cNvSpPr/>
                    <p:nvPr/>
                  </p:nvSpPr>
                  <p:spPr>
                    <a:xfrm>
                      <a:off x="4307419" y="7979410"/>
                      <a:ext cx="1798700" cy="142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2470" h="142240">
                          <a:moveTo>
                            <a:pt x="712114" y="0"/>
                          </a:moveTo>
                          <a:lnTo>
                            <a:pt x="74777" y="0"/>
                          </a:lnTo>
                          <a:lnTo>
                            <a:pt x="0" y="70916"/>
                          </a:lnTo>
                          <a:lnTo>
                            <a:pt x="74777" y="141859"/>
                          </a:lnTo>
                          <a:lnTo>
                            <a:pt x="712114" y="141859"/>
                          </a:lnTo>
                          <a:lnTo>
                            <a:pt x="712114" y="0"/>
                          </a:lnTo>
                          <a:close/>
                        </a:path>
                      </a:pathLst>
                    </a:custGeom>
                    <a:solidFill>
                      <a:srgbClr val="FFD13F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85" name="object 85"/>
                    <p:cNvSpPr txBox="1"/>
                    <p:nvPr/>
                  </p:nvSpPr>
                  <p:spPr>
                    <a:xfrm>
                      <a:off x="4432049" y="8001603"/>
                      <a:ext cx="1642430" cy="67784"/>
                    </a:xfrm>
                    <a:prstGeom prst="rect">
                      <a:avLst/>
                    </a:prstGeom>
                  </p:spPr>
                  <p:txBody>
                    <a:bodyPr vert="horz" wrap="square" lIns="0" tIns="0" rIns="0" bIns="0" rtlCol="0">
                      <a:spAutoFit/>
                    </a:bodyPr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spc="20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Прочие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1200" dirty="0">
                        <a:latin typeface="Arial Narrow"/>
                        <a:cs typeface="Arial Narrow"/>
                      </a:endParaRPr>
                    </a:p>
                  </p:txBody>
                </p:sp>
              </p:grpSp>
              <p:sp>
                <p:nvSpPr>
                  <p:cNvPr id="91" name="object 91"/>
                  <p:cNvSpPr/>
                  <p:nvPr/>
                </p:nvSpPr>
                <p:spPr>
                  <a:xfrm>
                    <a:off x="4147426" y="7931150"/>
                    <a:ext cx="118745" cy="26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45" h="266700">
                        <a:moveTo>
                          <a:pt x="114376" y="0"/>
                        </a:moveTo>
                        <a:lnTo>
                          <a:pt x="73526" y="15514"/>
                        </a:lnTo>
                        <a:lnTo>
                          <a:pt x="51170" y="49992"/>
                        </a:lnTo>
                        <a:lnTo>
                          <a:pt x="50253" y="60744"/>
                        </a:lnTo>
                        <a:lnTo>
                          <a:pt x="50253" y="93002"/>
                        </a:lnTo>
                        <a:lnTo>
                          <a:pt x="49487" y="101131"/>
                        </a:lnTo>
                        <a:lnTo>
                          <a:pt x="12019" y="128469"/>
                        </a:lnTo>
                        <a:lnTo>
                          <a:pt x="0" y="129057"/>
                        </a:lnTo>
                        <a:lnTo>
                          <a:pt x="0" y="137680"/>
                        </a:lnTo>
                        <a:lnTo>
                          <a:pt x="37985" y="147205"/>
                        </a:lnTo>
                        <a:lnTo>
                          <a:pt x="50253" y="173990"/>
                        </a:lnTo>
                        <a:lnTo>
                          <a:pt x="50253" y="205994"/>
                        </a:lnTo>
                        <a:lnTo>
                          <a:pt x="51170" y="216668"/>
                        </a:lnTo>
                        <a:lnTo>
                          <a:pt x="73526" y="250802"/>
                        </a:lnTo>
                        <a:lnTo>
                          <a:pt x="114376" y="266204"/>
                        </a:lnTo>
                        <a:lnTo>
                          <a:pt x="118402" y="260197"/>
                        </a:lnTo>
                        <a:lnTo>
                          <a:pt x="104850" y="256532"/>
                        </a:lnTo>
                        <a:lnTo>
                          <a:pt x="93148" y="251937"/>
                        </a:lnTo>
                        <a:lnTo>
                          <a:pt x="64655" y="224540"/>
                        </a:lnTo>
                        <a:lnTo>
                          <a:pt x="61112" y="205994"/>
                        </a:lnTo>
                        <a:lnTo>
                          <a:pt x="61112" y="173990"/>
                        </a:lnTo>
                        <a:lnTo>
                          <a:pt x="60457" y="166510"/>
                        </a:lnTo>
                        <a:lnTo>
                          <a:pt x="28757" y="135524"/>
                        </a:lnTo>
                        <a:lnTo>
                          <a:pt x="18694" y="133362"/>
                        </a:lnTo>
                        <a:lnTo>
                          <a:pt x="28757" y="131267"/>
                        </a:lnTo>
                        <a:lnTo>
                          <a:pt x="58496" y="107435"/>
                        </a:lnTo>
                        <a:lnTo>
                          <a:pt x="61112" y="93002"/>
                        </a:lnTo>
                        <a:lnTo>
                          <a:pt x="61112" y="60744"/>
                        </a:lnTo>
                        <a:lnTo>
                          <a:pt x="61972" y="50990"/>
                        </a:lnTo>
                        <a:lnTo>
                          <a:pt x="92395" y="13957"/>
                        </a:lnTo>
                        <a:lnTo>
                          <a:pt x="117398" y="5880"/>
                        </a:lnTo>
                        <a:lnTo>
                          <a:pt x="114376" y="0"/>
                        </a:lnTo>
                        <a:close/>
                      </a:path>
                    </a:pathLst>
                  </a:custGeom>
                  <a:solidFill>
                    <a:srgbClr val="FAAE78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</p:grpSp>
      </p:grpSp>
      <p:sp>
        <p:nvSpPr>
          <p:cNvPr id="185" name="object 50"/>
          <p:cNvSpPr txBox="1"/>
          <p:nvPr/>
        </p:nvSpPr>
        <p:spPr>
          <a:xfrm>
            <a:off x="590550" y="1035050"/>
            <a:ext cx="6858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dirty="0" smtClean="0">
                <a:solidFill>
                  <a:srgbClr val="00B8BE"/>
                </a:solidFill>
                <a:latin typeface="Trebuchet MS"/>
                <a:cs typeface="Trebuchet MS"/>
              </a:rPr>
              <a:t>Расходы местного бюджета в 2021 году в рамках муниципальных программ</a:t>
            </a:r>
            <a:r>
              <a:rPr lang="ru-RU" sz="14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Шалинского городского округа и </a:t>
            </a:r>
            <a:r>
              <a:rPr lang="ru-RU" sz="1400" b="1" spc="-1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непрограммных</a:t>
            </a:r>
            <a:r>
              <a:rPr lang="ru-RU" sz="1400" b="1" spc="-15" dirty="0" smtClean="0">
                <a:solidFill>
                  <a:srgbClr val="00B8BE"/>
                </a:solidFill>
                <a:latin typeface="Trebuchet MS"/>
                <a:cs typeface="Trebuchet MS"/>
              </a:rPr>
              <a:t> направлений деятельности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186" name="Диаграмма 185"/>
          <p:cNvGraphicFramePr/>
          <p:nvPr/>
        </p:nvGraphicFramePr>
        <p:xfrm>
          <a:off x="285750" y="164465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" name="Группа 7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8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0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100" name="object 21"/>
            <p:cNvSpPr txBox="1"/>
            <p:nvPr/>
          </p:nvSpPr>
          <p:spPr>
            <a:xfrm>
              <a:off x="666750" y="364210"/>
              <a:ext cx="541020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91869">
                <a:lnSpc>
                  <a:spcPct val="1000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 ШАЛИНСКОГО ГОРОДСКОГО ОКРУГА</a:t>
              </a:r>
              <a:endParaRPr lang="ru-RU" sz="800" dirty="0">
                <a:latin typeface="Trebuchet MS"/>
                <a:cs typeface="Trebuchet MS"/>
              </a:endParaRPr>
            </a:p>
          </p:txBody>
        </p:sp>
      </p:grpSp>
      <p:pic>
        <p:nvPicPr>
          <p:cNvPr id="1027" name="Picture 3" descr="B:\Users\SOB\Desktop\Бюджет для граждан\Фоны\news_27102016_7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1754" y="7207250"/>
            <a:ext cx="3214396" cy="2971800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545465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24002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7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5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6822147" y="381749"/>
                <a:ext cx="113030" cy="19685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200" b="1" spc="25" dirty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</a:t>
                </a:r>
                <a:endParaRPr sz="120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276350" y="315662"/>
              <a:ext cx="5410200" cy="2923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Бюджет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утвержд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ё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н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решением Думы Шалинского городского округа</a:t>
              </a:r>
              <a:r>
                <a:rPr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10" err="1">
                  <a:solidFill>
                    <a:srgbClr val="FFFFFF"/>
                  </a:solidFill>
                  <a:latin typeface="Trebuchet MS"/>
                  <a:cs typeface="Trebuchet MS"/>
                </a:rPr>
                <a:t>от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en-US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err="1">
                  <a:solidFill>
                    <a:srgbClr val="FFFFFF"/>
                  </a:solidFill>
                  <a:latin typeface="Trebuchet MS"/>
                  <a:cs typeface="Trebuchet MS"/>
                </a:rPr>
                <a:t>декабря</a:t>
              </a:r>
              <a:r>
                <a:rPr sz="950" b="1" spc="-85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8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sz="950" b="1" spc="-8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года</a:t>
              </a:r>
              <a:r>
                <a:rPr lang="ru-RU" sz="950" b="1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114" smtClean="0">
                  <a:solidFill>
                    <a:srgbClr val="FFFFFF"/>
                  </a:solidFill>
                  <a:latin typeface="Trebuchet MS"/>
                  <a:cs typeface="Trebuchet MS"/>
                </a:rPr>
                <a:t>№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en-US"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419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endParaRPr lang="ru-RU" sz="950" b="1" spc="-95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>
                <a:lnSpc>
                  <a:spcPct val="100000"/>
                </a:lnSpc>
              </a:pPr>
              <a:r>
                <a:rPr sz="950" b="1" spc="-7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«</a:t>
              </a:r>
              <a:r>
                <a:rPr sz="950" b="1" spc="-70" dirty="0">
                  <a:solidFill>
                    <a:srgbClr val="FFFFFF"/>
                  </a:solidFill>
                  <a:latin typeface="Trebuchet MS"/>
                  <a:cs typeface="Trebuchet MS"/>
                </a:rPr>
                <a:t>О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бюджете</a:t>
              </a:r>
              <a:r>
                <a:rPr sz="950" b="1" spc="-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 </a:t>
              </a:r>
              <a:r>
                <a:rPr sz="950" b="1" spc="-3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на</a:t>
              </a:r>
              <a:r>
                <a:rPr sz="950" b="1" spc="-95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950" b="1" spc="-35" smtClean="0">
                  <a:solidFill>
                    <a:srgbClr val="FFFFFF"/>
                  </a:solidFill>
                  <a:latin typeface="Trebuchet MS"/>
                  <a:cs typeface="Trebuchet MS"/>
                </a:rPr>
                <a:t>20</a:t>
              </a:r>
              <a:r>
                <a:rPr lang="ru-RU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en-US" sz="950" b="1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1 </a:t>
              </a:r>
              <a:r>
                <a:rPr sz="950" b="1" spc="-25" smtClean="0">
                  <a:solidFill>
                    <a:srgbClr val="FFFFFF"/>
                  </a:solidFill>
                  <a:latin typeface="Trebuchet MS"/>
                  <a:cs typeface="Trebuchet MS"/>
                </a:rPr>
                <a:t>год</a:t>
              </a:r>
              <a:r>
                <a:rPr sz="950" b="1" spc="-10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плановый  период 202</a:t>
              </a:r>
              <a:r>
                <a:rPr lang="en-US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2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и 202</a:t>
              </a:r>
              <a:r>
                <a:rPr lang="en-US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r>
                <a:rPr lang="ru-RU" sz="950" b="1" spc="-1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годов</a:t>
              </a:r>
              <a:r>
                <a:rPr sz="950" b="1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»</a:t>
              </a:r>
              <a:endParaRPr sz="950" dirty="0">
                <a:latin typeface="Trebuchet MS"/>
                <a:cs typeface="Trebuchet M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1950" y="5149850"/>
            <a:ext cx="384556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Итоги реализации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бюджетной </a:t>
            </a:r>
            <a:r>
              <a:rPr sz="1200" b="1" spc="-45" dirty="0">
                <a:solidFill>
                  <a:srgbClr val="00B8BE"/>
                </a:solidFill>
                <a:latin typeface="Trebuchet MS"/>
                <a:cs typeface="Trebuchet MS"/>
              </a:rPr>
              <a:t>и </a:t>
            </a:r>
            <a:r>
              <a:rPr sz="1200" b="1" spc="-25" dirty="0">
                <a:solidFill>
                  <a:srgbClr val="00B8BE"/>
                </a:solidFill>
                <a:latin typeface="Trebuchet MS"/>
                <a:cs typeface="Trebuchet MS"/>
              </a:rPr>
              <a:t>налоговой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20" dirty="0">
                <a:solidFill>
                  <a:srgbClr val="00B8BE"/>
                </a:solidFill>
                <a:latin typeface="Trebuchet MS"/>
                <a:cs typeface="Trebuchet MS"/>
              </a:rPr>
              <a:t>политики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150" y="7435850"/>
            <a:ext cx="62750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B8BE"/>
                </a:solidFill>
                <a:latin typeface="Trebuchet MS"/>
                <a:cs typeface="Trebuchet MS"/>
              </a:rPr>
              <a:t>Оптимизация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00B8BE"/>
                </a:solidFill>
                <a:latin typeface="Trebuchet MS"/>
                <a:cs typeface="Trebuchet MS"/>
              </a:rPr>
              <a:t>расходных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>
                <a:solidFill>
                  <a:srgbClr val="00B8BE"/>
                </a:solidFill>
                <a:latin typeface="Trebuchet MS"/>
                <a:cs typeface="Trebuchet MS"/>
              </a:rPr>
              <a:t>обязательств</a:t>
            </a:r>
            <a:r>
              <a:rPr sz="1200" b="1" spc="-65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ru-RU" sz="1200" b="1" spc="-10" dirty="0" smtClean="0">
                <a:solidFill>
                  <a:srgbClr val="00B8BE"/>
                </a:solidFill>
                <a:latin typeface="Trebuchet MS"/>
                <a:cs typeface="Trebuchet MS"/>
              </a:rPr>
              <a:t>Шалинского городского округа </a:t>
            </a:r>
            <a:r>
              <a:rPr sz="1200" b="1" spc="-45" smtClean="0">
                <a:solidFill>
                  <a:srgbClr val="00B8BE"/>
                </a:solidFill>
                <a:latin typeface="Trebuchet MS"/>
                <a:cs typeface="Trebuchet MS"/>
              </a:rPr>
              <a:t>и</a:t>
            </a:r>
            <a:r>
              <a:rPr sz="1200" b="1" spc="-6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35" dirty="0">
                <a:solidFill>
                  <a:srgbClr val="00B8BE"/>
                </a:solidFill>
                <a:latin typeface="Trebuchet MS"/>
                <a:cs typeface="Trebuchet MS"/>
              </a:rPr>
              <a:t>ограничение</a:t>
            </a:r>
            <a:r>
              <a:rPr sz="1200" b="1" spc="-6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B8BE"/>
                </a:solidFill>
                <a:latin typeface="Trebuchet MS"/>
                <a:cs typeface="Trebuchet MS"/>
              </a:rPr>
              <a:t>расходов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300" y="7992236"/>
            <a:ext cx="3211195" cy="1158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Приостановлено </a:t>
            </a:r>
            <a:r>
              <a:rPr sz="1200" spc="-7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финансирование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первоочередных </a:t>
            </a:r>
            <a:r>
              <a:rPr sz="1200" spc="-7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ходов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Реализованы</a:t>
            </a:r>
            <a:r>
              <a:rPr lang="ru-RU" sz="1200" spc="-2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мероприятия </a:t>
            </a:r>
            <a:r>
              <a:rPr sz="1200" spc="-6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оптимизации,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экономии 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 бюджетов, </a:t>
            </a:r>
            <a:r>
              <a:rPr sz="1200" spc="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том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числе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закупках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счет </a:t>
            </a:r>
            <a:r>
              <a:rPr sz="1200" spc="-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кон- 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курсных </a:t>
            </a:r>
            <a:r>
              <a:rPr sz="1200" spc="-7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процедур, </a:t>
            </a:r>
            <a:r>
              <a:rPr sz="1200" spc="-5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расходов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энергопотребление 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дру- 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гих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материальных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затрат,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1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счет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оптимизации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их </a:t>
            </a: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штатных </a:t>
            </a:r>
            <a:r>
              <a:rPr sz="1200" spc="-7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расписаний</a:t>
            </a:r>
            <a:r>
              <a:rPr sz="900" spc="-75" dirty="0">
                <a:solidFill>
                  <a:srgbClr val="231F20"/>
                </a:solidFill>
                <a:latin typeface="Century Gothic"/>
                <a:cs typeface="Century Gothic"/>
              </a:rPr>
              <a:t>.  </a:t>
            </a: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93299" y="7992236"/>
            <a:ext cx="3211830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Осуществлен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контроль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первоочередным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направлением  </a:t>
            </a:r>
            <a:r>
              <a:rPr sz="1200" spc="-5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</a:t>
            </a: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sz="1200" spc="-8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завершение 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(реконструкции) </a:t>
            </a:r>
            <a:r>
              <a:rPr sz="1200" spc="-1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объектов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капитального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строительства 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 </a:t>
            </a:r>
            <a:r>
              <a:rPr sz="1200" spc="-2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высокой </a:t>
            </a:r>
            <a:r>
              <a:rPr sz="1200" spc="-4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степенью</a:t>
            </a: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готовности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715" algn="just">
              <a:lnSpc>
                <a:spcPts val="1000"/>
              </a:lnSpc>
            </a:pPr>
            <a:endParaRPr lang="ru-RU" sz="1200" spc="-15" dirty="0" smtClean="0">
              <a:solidFill>
                <a:srgbClr val="231F2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  <a:buFont typeface="Wingdings" pitchFamily="2" charset="2"/>
              <a:buChar char="Ø"/>
            </a:pP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Осуществлялись </a:t>
            </a:r>
            <a:r>
              <a:rPr lang="ru-RU" sz="1200" spc="-7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меры,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направленные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эффективное 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7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распоряжение </a:t>
            </a:r>
            <a:r>
              <a:rPr lang="ru-RU" sz="1200" spc="8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200" spc="-1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сфере  </a:t>
            </a:r>
            <a:r>
              <a:rPr lang="ru-RU"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имущественных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зе</a:t>
            </a:r>
            <a:r>
              <a:rPr lang="ru-RU" sz="1200" spc="-2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мельных </a:t>
            </a:r>
            <a:r>
              <a:rPr lang="ru-RU" sz="1200" spc="-5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 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территории Шалинского городского округа.</a:t>
            </a:r>
            <a:endParaRPr lang="ru-RU" sz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715" algn="just">
              <a:lnSpc>
                <a:spcPts val="1000"/>
              </a:lnSpc>
            </a:pPr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150" y="5607050"/>
            <a:ext cx="3276600" cy="128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>
              <a:lnSpc>
                <a:spcPts val="1000"/>
              </a:lnSpc>
              <a:buFont typeface="Wingdings" pitchFamily="2" charset="2"/>
              <a:buChar char="Ø"/>
            </a:pP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</a:t>
            </a:r>
            <a:r>
              <a:rPr lang="ru-RU" sz="1200" spc="-8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сбалансированности</a:t>
            </a:r>
            <a:r>
              <a:rPr lang="ru-RU" sz="1200" spc="-6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6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</a:t>
            </a:r>
            <a:r>
              <a:rPr sz="1200" spc="-15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тойчивости</a:t>
            </a:r>
            <a:r>
              <a:rPr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lang="ru-RU" sz="1200" spc="-1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естного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бюджета</a:t>
            </a:r>
            <a:r>
              <a:rPr lang="ru-RU" sz="1200" spc="-4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425450" algn="just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algn="just">
              <a:lnSpc>
                <a:spcPts val="940"/>
              </a:lnSpc>
              <a:buFont typeface="Wingdings" pitchFamily="2" charset="2"/>
              <a:buChar char="Ø"/>
            </a:pPr>
            <a:r>
              <a:rPr sz="120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межбюджетных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1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5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отношений</a:t>
            </a:r>
            <a:r>
              <a:rPr lang="ru-RU" sz="1200" spc="-5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algn="just">
              <a:lnSpc>
                <a:spcPts val="94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  <a:buFont typeface="Wingdings" pitchFamily="2" charset="2"/>
              <a:buChar char="Ø"/>
            </a:pPr>
            <a:r>
              <a:rPr sz="1200" spc="-35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lang="ru-RU" sz="1200" spc="-3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качества </a:t>
            </a:r>
            <a:r>
              <a:rPr sz="1200" spc="-30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25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</a:t>
            </a:r>
            <a:r>
              <a:rPr sz="1200" spc="-8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услуг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 algn="just">
              <a:lnSpc>
                <a:spcPts val="1000"/>
              </a:lnSpc>
              <a:spcBef>
                <a:spcPts val="60"/>
              </a:spcBef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программно-целевых </a:t>
            </a:r>
            <a:r>
              <a:rPr sz="1200" spc="-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методов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0950" y="5683250"/>
            <a:ext cx="3352800" cy="102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  <a:buFont typeface="Wingdings" pitchFamily="2" charset="2"/>
              <a:buChar char="Ø"/>
            </a:pPr>
            <a:r>
              <a:rPr sz="1200" spc="-3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4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эффективности </a:t>
            </a:r>
            <a:r>
              <a:rPr sz="1200" spc="-3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управления</a:t>
            </a:r>
            <a:r>
              <a:rPr sz="1200" spc="-3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spc="-3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муниципальными</a:t>
            </a:r>
            <a:r>
              <a:rPr sz="1200" spc="-95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9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финансами</a:t>
            </a:r>
            <a:r>
              <a:rPr lang="ru-RU" sz="1200" spc="-9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 marL="12700" marR="5080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 marR="365125">
              <a:lnSpc>
                <a:spcPts val="1000"/>
              </a:lnSpc>
              <a:buFont typeface="Wingdings" pitchFamily="2" charset="2"/>
              <a:buChar char="Ø"/>
            </a:pPr>
            <a:r>
              <a:rPr sz="1200" spc="-5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Стимулирование экономического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роста, </a:t>
            </a:r>
            <a:r>
              <a:rPr lang="ru-RU" sz="1200" spc="-65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40" dirty="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</a:t>
            </a:r>
            <a:r>
              <a:rPr sz="1200" spc="-4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</a:t>
            </a:r>
            <a:r>
              <a:rPr sz="1200" spc="-45" dirty="0" err="1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предпринимательской</a:t>
            </a:r>
            <a:r>
              <a:rPr sz="1200" spc="-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10" err="1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активност</a:t>
            </a:r>
            <a:r>
              <a:rPr lang="ru-RU" sz="1200" spc="-10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и.</a:t>
            </a:r>
          </a:p>
          <a:p>
            <a:pPr marL="12700" marR="365125">
              <a:lnSpc>
                <a:spcPts val="1000"/>
              </a:lnSpc>
            </a:pP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12700">
              <a:lnSpc>
                <a:spcPts val="980"/>
              </a:lnSpc>
              <a:buFont typeface="Wingdings" pitchFamily="2" charset="2"/>
              <a:buChar char="Ø"/>
            </a:pP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</a:t>
            </a:r>
            <a:r>
              <a:rPr sz="1200" spc="-30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открытости</a:t>
            </a:r>
            <a:r>
              <a:rPr sz="1200" spc="-18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(прозрачности) бюджетного </a:t>
            </a:r>
            <a:r>
              <a:rPr sz="1200" spc="-125" dirty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процесса</a:t>
            </a:r>
            <a:endParaRPr sz="1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1950" y="4997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50" y="71310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66240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550" y="1720850"/>
            <a:ext cx="2871063" cy="6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годовому отчету об исполнении  бюджета за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21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90550" y="17208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BFE0B5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4248150" y="1873250"/>
            <a:ext cx="2699994" cy="359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8150" y="18732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B8CDEB"/>
            </a:solidFill>
          </a:ln>
        </p:spPr>
        <p:txBody>
          <a:bodyPr wrap="square" lIns="0" tIns="0" rIns="0" bIns="0" rtlCol="0"/>
          <a:lstStyle/>
          <a:p>
            <a:endParaRPr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48150" y="1949450"/>
            <a:ext cx="26794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1148080" algn="l"/>
              </a:tabLst>
            </a:pPr>
            <a:r>
              <a:rPr lang="ru-RU" sz="15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</a:t>
            </a:r>
            <a:r>
              <a:rPr lang="ru-RU" sz="2000" b="1" baseline="2777" dirty="0" smtClean="0">
                <a:solidFill>
                  <a:srgbClr val="231F2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20 июня 2022</a:t>
            </a:r>
            <a:endParaRPr sz="2000" baseline="2777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48150" y="882650"/>
            <a:ext cx="2699994" cy="3600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Проведены 1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декабря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248150" y="882650"/>
            <a:ext cx="2700020" cy="360045"/>
          </a:xfrm>
          <a:custGeom>
            <a:avLst/>
            <a:gdLst/>
            <a:ahLst/>
            <a:cxnLst/>
            <a:rect l="l" t="t" r="r" b="b"/>
            <a:pathLst>
              <a:path w="2700020" h="360044">
                <a:moveTo>
                  <a:pt x="177800" y="0"/>
                </a:moveTo>
                <a:lnTo>
                  <a:pt x="75009" y="2778"/>
                </a:lnTo>
                <a:lnTo>
                  <a:pt x="22225" y="22225"/>
                </a:lnTo>
                <a:lnTo>
                  <a:pt x="2778" y="75009"/>
                </a:lnTo>
                <a:lnTo>
                  <a:pt x="0" y="177800"/>
                </a:lnTo>
                <a:lnTo>
                  <a:pt x="0" y="182194"/>
                </a:lnTo>
                <a:lnTo>
                  <a:pt x="2778" y="284984"/>
                </a:lnTo>
                <a:lnTo>
                  <a:pt x="22225" y="337769"/>
                </a:lnTo>
                <a:lnTo>
                  <a:pt x="75009" y="357216"/>
                </a:lnTo>
                <a:lnTo>
                  <a:pt x="177800" y="359994"/>
                </a:lnTo>
                <a:lnTo>
                  <a:pt x="2522194" y="359994"/>
                </a:lnTo>
                <a:lnTo>
                  <a:pt x="2624985" y="357216"/>
                </a:lnTo>
                <a:lnTo>
                  <a:pt x="2677769" y="337769"/>
                </a:lnTo>
                <a:lnTo>
                  <a:pt x="2697216" y="284984"/>
                </a:lnTo>
                <a:lnTo>
                  <a:pt x="2699994" y="182194"/>
                </a:lnTo>
                <a:lnTo>
                  <a:pt x="2699994" y="177800"/>
                </a:lnTo>
                <a:lnTo>
                  <a:pt x="2697216" y="75009"/>
                </a:lnTo>
                <a:lnTo>
                  <a:pt x="2677769" y="22225"/>
                </a:lnTo>
                <a:lnTo>
                  <a:pt x="2624985" y="2778"/>
                </a:lnTo>
                <a:lnTo>
                  <a:pt x="2522194" y="0"/>
                </a:lnTo>
                <a:lnTo>
                  <a:pt x="177800" y="0"/>
                </a:lnTo>
                <a:close/>
              </a:path>
            </a:pathLst>
          </a:custGeom>
          <a:ln w="38100">
            <a:solidFill>
              <a:srgbClr val="7BD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0550" y="730250"/>
            <a:ext cx="2871063" cy="645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Публичные слушания</a:t>
            </a:r>
          </a:p>
          <a:p>
            <a:pPr algn="ctr"/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проекту бюджета Шалинского городского округа на 20</a:t>
            </a:r>
            <a:r>
              <a:rPr lang="en-US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21</a:t>
            </a: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0550" y="730250"/>
            <a:ext cx="2871470" cy="646430"/>
          </a:xfrm>
          <a:custGeom>
            <a:avLst/>
            <a:gdLst/>
            <a:ahLst/>
            <a:cxnLst/>
            <a:rect l="l" t="t" r="r" b="b"/>
            <a:pathLst>
              <a:path w="2871470" h="646430">
                <a:moveTo>
                  <a:pt x="317500" y="0"/>
                </a:moveTo>
                <a:lnTo>
                  <a:pt x="133945" y="4960"/>
                </a:lnTo>
                <a:lnTo>
                  <a:pt x="39687" y="39687"/>
                </a:lnTo>
                <a:lnTo>
                  <a:pt x="4960" y="133945"/>
                </a:lnTo>
                <a:lnTo>
                  <a:pt x="0" y="317500"/>
                </a:lnTo>
                <a:lnTo>
                  <a:pt x="0" y="328396"/>
                </a:lnTo>
                <a:lnTo>
                  <a:pt x="4960" y="511951"/>
                </a:lnTo>
                <a:lnTo>
                  <a:pt x="39687" y="606209"/>
                </a:lnTo>
                <a:lnTo>
                  <a:pt x="133945" y="640935"/>
                </a:lnTo>
                <a:lnTo>
                  <a:pt x="317500" y="645896"/>
                </a:lnTo>
                <a:lnTo>
                  <a:pt x="2553550" y="645896"/>
                </a:lnTo>
                <a:lnTo>
                  <a:pt x="2737105" y="640935"/>
                </a:lnTo>
                <a:lnTo>
                  <a:pt x="2831363" y="606209"/>
                </a:lnTo>
                <a:lnTo>
                  <a:pt x="2866089" y="511951"/>
                </a:lnTo>
                <a:lnTo>
                  <a:pt x="2871050" y="328396"/>
                </a:lnTo>
                <a:lnTo>
                  <a:pt x="2871050" y="317500"/>
                </a:lnTo>
                <a:lnTo>
                  <a:pt x="2866089" y="133945"/>
                </a:lnTo>
                <a:lnTo>
                  <a:pt x="2831363" y="39687"/>
                </a:lnTo>
                <a:lnTo>
                  <a:pt x="2737105" y="4960"/>
                </a:lnTo>
                <a:lnTo>
                  <a:pt x="2553550" y="0"/>
                </a:lnTo>
                <a:lnTo>
                  <a:pt x="317500" y="0"/>
                </a:lnTo>
                <a:close/>
              </a:path>
            </a:pathLst>
          </a:custGeom>
          <a:ln w="38100">
            <a:solidFill>
              <a:srgbClr val="FAA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Стрелка вправо 88"/>
          <p:cNvSpPr/>
          <p:nvPr/>
        </p:nvSpPr>
        <p:spPr>
          <a:xfrm>
            <a:off x="3486150" y="10350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Стрелка вправо 89"/>
          <p:cNvSpPr/>
          <p:nvPr/>
        </p:nvSpPr>
        <p:spPr>
          <a:xfrm>
            <a:off x="3562350" y="202565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B:\Users\SOB\Desktop\Бюджет для граждан\Фото для бюджета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2482850"/>
            <a:ext cx="4095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19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85750" y="5835650"/>
          <a:ext cx="4495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B:\Users\SOB\Desktop\Бюджет для граждан\Фото для бюджета\1613654715_71-p-fon-dlya-prezentatsii-sportivnii-dlya-dete-8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314950" y="1492250"/>
            <a:ext cx="1442575" cy="1376363"/>
          </a:xfrm>
          <a:prstGeom prst="rect">
            <a:avLst/>
          </a:prstGeom>
          <a:noFill/>
        </p:spPr>
      </p:pic>
      <p:pic>
        <p:nvPicPr>
          <p:cNvPr id="1027" name="Picture 3" descr="B:\Users\SOB\Desktop\Бюджет для граждан\Фото для бюджета\27779228_m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8750" y="2940050"/>
            <a:ext cx="1782844" cy="1177925"/>
          </a:xfrm>
          <a:prstGeom prst="rect">
            <a:avLst/>
          </a:prstGeom>
          <a:noFill/>
        </p:spPr>
      </p:pic>
      <p:pic>
        <p:nvPicPr>
          <p:cNvPr id="1028" name="Picture 4" descr="B:\Users\SOB\Desktop\Бюджет для граждан\Фото для бюджета\png-clipart-architectural-engineering-road-grader-road-vehicle-transport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38750" y="4235450"/>
            <a:ext cx="1924050" cy="1371600"/>
          </a:xfrm>
          <a:prstGeom prst="rect">
            <a:avLst/>
          </a:prstGeom>
          <a:noFill/>
        </p:spPr>
      </p:pic>
      <p:pic>
        <p:nvPicPr>
          <p:cNvPr id="1029" name="Picture 5" descr="B:\Users\SOB\Desktop\Бюджет для граждан\Фото для бюджета\1618390662okowpsqdd5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62550" y="5759450"/>
            <a:ext cx="2194560" cy="1371600"/>
          </a:xfrm>
          <a:prstGeom prst="rect">
            <a:avLst/>
          </a:prstGeom>
          <a:noFill/>
        </p:spPr>
      </p:pic>
      <p:pic>
        <p:nvPicPr>
          <p:cNvPr id="1030" name="Picture 6" descr="B:\Users\SOB\Desktop\Бюджет для граждан\Фото для бюджета\1611851571_1-p-foni-dlya-stroitelnikh-kompanii-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62550" y="7283450"/>
            <a:ext cx="2057400" cy="1143000"/>
          </a:xfrm>
          <a:prstGeom prst="rect">
            <a:avLst/>
          </a:prstGeom>
          <a:noFill/>
        </p:spPr>
      </p:pic>
      <p:pic>
        <p:nvPicPr>
          <p:cNvPr id="1031" name="Picture 7" descr="B:\Users\SOB\Desktop\Бюджет для граждан\Фото для бюджета\ab3322f9b8c22fa0029744d3cabbd699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8750" y="8578850"/>
            <a:ext cx="2262114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20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285750" y="5835650"/>
          <a:ext cx="441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0" name="Picture 2" descr="B:\Users\SOB\Desktop\Бюджет для граждан\Фото для бюджета\680cd749e0e12ad356e0a805b7a6a924_1200_800_p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10150" y="1568450"/>
            <a:ext cx="2209800" cy="1421011"/>
          </a:xfrm>
          <a:prstGeom prst="rect">
            <a:avLst/>
          </a:prstGeom>
          <a:noFill/>
        </p:spPr>
      </p:pic>
      <p:pic>
        <p:nvPicPr>
          <p:cNvPr id="2051" name="Picture 3" descr="B:\Users\SOB\Desktop\Бюджет для граждан\Фото для бюджета\wiqlsuhkub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0151" y="3092451"/>
            <a:ext cx="2209800" cy="1143000"/>
          </a:xfrm>
          <a:prstGeom prst="rect">
            <a:avLst/>
          </a:prstGeom>
          <a:noFill/>
        </p:spPr>
      </p:pic>
      <p:pic>
        <p:nvPicPr>
          <p:cNvPr id="2052" name="Picture 4" descr="B:\Users\SOB\Desktop\Бюджет для граждан\Фото для бюджета\kartinki-zhkh-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0150" y="4387850"/>
            <a:ext cx="2184438" cy="1066800"/>
          </a:xfrm>
          <a:prstGeom prst="rect">
            <a:avLst/>
          </a:prstGeom>
          <a:noFill/>
        </p:spPr>
      </p:pic>
      <p:pic>
        <p:nvPicPr>
          <p:cNvPr id="2053" name="Picture 5" descr="B:\Users\SOB\Desktop\Бюджет для граждан\Фото для бюджета\Archive_shelving_BBC_03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10150" y="5759450"/>
            <a:ext cx="2209800" cy="1295400"/>
          </a:xfrm>
          <a:prstGeom prst="rect">
            <a:avLst/>
          </a:prstGeom>
          <a:noFill/>
        </p:spPr>
      </p:pic>
      <p:pic>
        <p:nvPicPr>
          <p:cNvPr id="2055" name="Picture 7" descr="B:\Users\SOB\Desktop\Бюджет для граждан\Фото для бюджета\d466b71121df8c7518a3b69bf4462f6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10150" y="7131050"/>
            <a:ext cx="2209800" cy="1295400"/>
          </a:xfrm>
          <a:prstGeom prst="rect">
            <a:avLst/>
          </a:prstGeom>
          <a:noFill/>
        </p:spPr>
      </p:pic>
      <p:pic>
        <p:nvPicPr>
          <p:cNvPr id="2056" name="Picture 8" descr="B:\Users\SOB\Desktop\Бюджет для граждан\Фото для бюджета\oblozhka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0150" y="8578850"/>
            <a:ext cx="2171700" cy="1289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21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B:\Users\SOB\Desktop\Бюджет для граждан\Фото для бюджета\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0150" y="1568450"/>
            <a:ext cx="2286000" cy="1371600"/>
          </a:xfrm>
          <a:prstGeom prst="rect">
            <a:avLst/>
          </a:prstGeom>
          <a:noFill/>
        </p:spPr>
      </p:pic>
      <p:pic>
        <p:nvPicPr>
          <p:cNvPr id="3075" name="Picture 3" descr="B:\Users\SOB\Desktop\Бюджет для граждан\Фото для бюджета\a7485904c7d3f1d483a8f91193e52bf3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3016250"/>
            <a:ext cx="2286000" cy="1219200"/>
          </a:xfrm>
          <a:prstGeom prst="rect">
            <a:avLst/>
          </a:prstGeom>
          <a:noFill/>
        </p:spPr>
      </p:pic>
      <p:pic>
        <p:nvPicPr>
          <p:cNvPr id="3076" name="Picture 4" descr="B:\Users\SOB\Desktop\Бюджет для граждан\Фото для бюджета\foto-300x2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4387850"/>
            <a:ext cx="2286000" cy="1219200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742950" y="6292850"/>
          <a:ext cx="6220324" cy="296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9827"/>
                <a:gridCol w="1094857"/>
                <a:gridCol w="1079844"/>
                <a:gridCol w="1062898"/>
                <a:gridCol w="1062898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«Социально-</a:t>
                      </a:r>
                      <a:endParaRPr lang="ru-RU" sz="1400" b="1" i="1" kern="1200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экономическое развитие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2023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281 295,2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264 969,8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Схема 36"/>
          <p:cNvGraphicFramePr/>
          <p:nvPr/>
        </p:nvGraphicFramePr>
        <p:xfrm>
          <a:off x="635299" y="812138"/>
          <a:ext cx="6813251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514350" y="1873250"/>
          <a:ext cx="4495801" cy="20414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27612"/>
                <a:gridCol w="1091837"/>
                <a:gridCol w="852351"/>
                <a:gridCol w="609600"/>
                <a:gridCol w="914401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Развитие кадровой политики в системе муниципального управления Шалинского городского округа до 2023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60,2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B:\Users\SOB\Desktop\Бюджет для граждан\Фото для бюджета\PersD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0150" y="2635250"/>
            <a:ext cx="2438400" cy="1752600"/>
          </a:xfrm>
          <a:prstGeom prst="rect">
            <a:avLst/>
          </a:prstGeom>
          <a:noFill/>
        </p:spPr>
      </p:pic>
      <p:graphicFrame>
        <p:nvGraphicFramePr>
          <p:cNvPr id="40" name="Схема 39"/>
          <p:cNvGraphicFramePr/>
          <p:nvPr/>
        </p:nvGraphicFramePr>
        <p:xfrm>
          <a:off x="209550" y="4616450"/>
          <a:ext cx="7162800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2952750" y="8197850"/>
          <a:ext cx="4419601" cy="20414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51412"/>
                <a:gridCol w="1091837"/>
                <a:gridCol w="852351"/>
                <a:gridCol w="609600"/>
                <a:gridCol w="914401"/>
              </a:tblGrid>
              <a:tr h="13971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«Формирование законопослушного поведения участников дорожного движения в Шалинском городском округе до 2024 года»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7900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195,0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B:\Users\SOB\Desktop\Бюджет для граждан\Фото для бюджета\5a2ae1da2b9b7638ae4fd3c4989d8a17.jpe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1950" y="5530850"/>
            <a:ext cx="3847185" cy="2562225"/>
          </a:xfrm>
          <a:prstGeom prst="rect">
            <a:avLst/>
          </a:prstGeom>
          <a:noFill/>
        </p:spPr>
      </p:pic>
      <p:grpSp>
        <p:nvGrpSpPr>
          <p:cNvPr id="39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42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5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51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356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742950" y="6292850"/>
          <a:ext cx="6220324" cy="296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9827"/>
                <a:gridCol w="1094857"/>
                <a:gridCol w="1079844"/>
                <a:gridCol w="1062898"/>
                <a:gridCol w="1062898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культуры в Шалинском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ском округе до 2023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66 219,2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66 219,2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6,9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B:\Users\SOB\Desktop\Бюджет для граждан\Фото для бюджета\1499165157.3-18635db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1550" y="1797050"/>
            <a:ext cx="2794000" cy="2209800"/>
          </a:xfrm>
          <a:prstGeom prst="rect">
            <a:avLst/>
          </a:prstGeom>
          <a:noFill/>
        </p:spPr>
      </p:pic>
      <p:pic>
        <p:nvPicPr>
          <p:cNvPr id="5123" name="Picture 3" descr="B:\Users\SOB\Desktop\Бюджет для граждан\Фото для бюджета\6f760cbb4c05d4fd3d03d51e4f5fd93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0150" y="4235450"/>
            <a:ext cx="2045498" cy="157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dirty="0" smtClean="0">
                    <a:solidFill>
                      <a:srgbClr val="45B3B9"/>
                    </a:solidFill>
                    <a:latin typeface="Gill Sans MT"/>
                    <a:cs typeface="Gill Sans MT"/>
                  </a:rPr>
                  <a:t>24</a:t>
                </a:r>
                <a:endParaRPr sz="1200" b="1" dirty="0">
                  <a:solidFill>
                    <a:srgbClr val="45B3B9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737051" cy="6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/>
        </p:nvGraphicFramePr>
        <p:xfrm>
          <a:off x="285750" y="1568450"/>
          <a:ext cx="434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438150" y="7054850"/>
          <a:ext cx="6220324" cy="296156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9827"/>
                <a:gridCol w="1094857"/>
                <a:gridCol w="1079844"/>
                <a:gridCol w="1062898"/>
                <a:gridCol w="1062898"/>
              </a:tblGrid>
              <a:tr h="16961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«Развитие системы образования Шалинского город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ского округа до 2023  года»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2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2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2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2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2324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499 632,2 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497 301,4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51,8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B:\Users\SOB\Desktop\Бюджет для граждан\Фото для бюджета\52893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1644650"/>
            <a:ext cx="1905000" cy="1524000"/>
          </a:xfrm>
          <a:prstGeom prst="rect">
            <a:avLst/>
          </a:prstGeom>
          <a:noFill/>
        </p:spPr>
      </p:pic>
      <p:pic>
        <p:nvPicPr>
          <p:cNvPr id="6148" name="Picture 4" descr="B:\Users\SOB\Desktop\Бюджет для граждан\Фото для бюджета\X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6350" y="3397250"/>
            <a:ext cx="1905000" cy="1600200"/>
          </a:xfrm>
          <a:prstGeom prst="rect">
            <a:avLst/>
          </a:prstGeom>
          <a:noFill/>
        </p:spPr>
      </p:pic>
      <p:pic>
        <p:nvPicPr>
          <p:cNvPr id="6149" name="Picture 5" descr="B:\Users\SOB\Desktop\Бюджет для граждан\Фото для бюджета\BdBbuY4JqbeECnnX2LlRCxMxOoGvSodNVlc7tYwap2NARgnhUmCYaUKrscUJ4w5_25wGVVbChC98n1281RguaK5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2550" y="5073650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698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8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36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1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0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0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96850"/>
            <a:ext cx="7740523" cy="409625"/>
            <a:chOff x="0" y="288010"/>
            <a:chExt cx="7740523" cy="409625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64210"/>
              <a:ext cx="541020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ts val="1300"/>
                </a:lnSpc>
              </a:pPr>
              <a:r>
                <a:rPr lang="ru-RU" sz="1000" b="1" spc="-1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МУНИЦИПАЛЬНЫЕ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ПРОГРАММЫ</a:t>
              </a:r>
              <a:r>
                <a:rPr lang="ru-RU" sz="1000" b="1" spc="-2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1000" b="1" spc="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ОКРУГА, РЕАЛИЗОВАННЫЕ В 2021 ГОДУ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graphicFrame>
        <p:nvGraphicFramePr>
          <p:cNvPr id="37" name="Схема 36"/>
          <p:cNvGraphicFramePr/>
          <p:nvPr/>
        </p:nvGraphicFramePr>
        <p:xfrm>
          <a:off x="635299" y="812138"/>
          <a:ext cx="6813251" cy="8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390799"/>
              </p:ext>
            </p:extLst>
          </p:nvPr>
        </p:nvGraphicFramePr>
        <p:xfrm>
          <a:off x="1962150" y="4921250"/>
          <a:ext cx="4953001" cy="2286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32115"/>
                <a:gridCol w="1202871"/>
                <a:gridCol w="939031"/>
                <a:gridCol w="671593"/>
                <a:gridCol w="1007391"/>
              </a:tblGrid>
              <a:tr h="17172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Муниципальная программа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Управление муниципальными финансами Шалинского городского округа до 2023 года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бюджетных ассигнований на финансовое обеспечение реализации муниципальной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г.</a:t>
                      </a: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Исполнено</a:t>
                      </a:r>
                    </a:p>
                    <a:p>
                      <a:pPr algn="ctr" rtl="0" fontAlgn="b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Процент </a:t>
                      </a:r>
                      <a:r>
                        <a:rPr lang="ru-RU" sz="1000" b="1" u="none" strike="noStrike" dirty="0" err="1" smtClean="0"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исполне-ния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 algn="ctr">
                        <a:lnSpc>
                          <a:spcPct val="100000"/>
                        </a:lnSpc>
                      </a:pPr>
                      <a:r>
                        <a:rPr lang="ru-RU" sz="1000" b="1" spc="-3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дельный 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вес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52705" marR="45085" indent="-635" algn="ctr">
                        <a:lnSpc>
                          <a:spcPct val="100000"/>
                        </a:lnSpc>
                      </a:pPr>
                      <a:r>
                        <a:rPr lang="ru-RU" sz="1000" b="1" spc="1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общем  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объеме расходов,</a:t>
                      </a:r>
                      <a:r>
                        <a:rPr lang="ru-RU" sz="1000" b="1" spc="-120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000" b="1" spc="35" dirty="0" smtClean="0">
                          <a:solidFill>
                            <a:schemeClr val="tx1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68749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11480,6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11462,2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B:\Users\SOB\Desktop\Бюджет для граждан\Фото для бюджета\Деньги_Money (54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8150" y="7359650"/>
            <a:ext cx="2730474" cy="2728912"/>
          </a:xfrm>
          <a:prstGeom prst="rect">
            <a:avLst/>
          </a:prstGeom>
          <a:noFill/>
        </p:spPr>
      </p:pic>
      <p:pic>
        <p:nvPicPr>
          <p:cNvPr id="7171" name="Picture 3" descr="B:\Users\SOB\Desktop\Бюджет для граждан\Фото для бюджета\U0iUA5UYb6S0jKktfYMd9xuDhqwiyuo62Sg7cmkexslGX9HHWQ3XRtAD1ReK3l0fawXDCu7kxs1jnSIkOOAVXBtt5fMCGARj8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50" y="1720850"/>
            <a:ext cx="4114800" cy="2938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23"/>
            <a:ext cx="7739227" cy="1819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7050"/>
            <a:ext cx="98924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9628" y="1813889"/>
            <a:ext cx="910361" cy="9094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636623"/>
            <a:ext cx="1366850" cy="2272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1516" y="9305962"/>
            <a:ext cx="5474208" cy="1602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3950" y="1797050"/>
            <a:ext cx="5823585" cy="6924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   </a:t>
            </a:r>
            <a:r>
              <a:rPr lang="ru-RU" dirty="0" smtClean="0"/>
              <a:t>Бюджет для граждан составлен</a:t>
            </a:r>
          </a:p>
          <a:p>
            <a:pPr algn="ctr"/>
            <a:r>
              <a:rPr lang="ru-RU" dirty="0" smtClean="0"/>
              <a:t>на основе решения Думы Шалинского городского округа </a:t>
            </a:r>
          </a:p>
          <a:p>
            <a:pPr algn="ctr"/>
            <a:r>
              <a:rPr lang="ru-RU" dirty="0" smtClean="0"/>
              <a:t>«Об исполнении бюджета Шалинского городского округа за 2021 год»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Над проектом работали: специалисты Финансового управления администрации Шалинского городского округа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dirty="0" smtClean="0"/>
              <a:t>р.п.Шаля ул. Орджоникидзе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(34358) 2-25-38</a:t>
            </a:r>
            <a:r>
              <a:rPr lang="ru-RU" dirty="0" smtClean="0"/>
              <a:t>; Факс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(34358) 2-13-53 </a:t>
            </a:r>
          </a:p>
          <a:p>
            <a:pPr algn="ctr"/>
            <a:r>
              <a:rPr lang="ru-RU" dirty="0" smtClean="0"/>
              <a:t>Интернет-сайт: </a:t>
            </a:r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shalya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Режим работы: понедельник -</a:t>
            </a:r>
            <a:r>
              <a:rPr lang="en-US" dirty="0" smtClean="0"/>
              <a:t> </a:t>
            </a:r>
            <a:r>
              <a:rPr lang="ru-RU" dirty="0" smtClean="0"/>
              <a:t>четверг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17.30</a:t>
            </a:r>
            <a:r>
              <a:rPr lang="ru-RU" dirty="0" smtClean="0"/>
              <a:t> часов, </a:t>
            </a:r>
            <a:endParaRPr lang="en-US" dirty="0" smtClean="0"/>
          </a:p>
          <a:p>
            <a:pPr algn="ctr"/>
            <a:r>
              <a:rPr lang="ru-RU" dirty="0" smtClean="0"/>
              <a:t>пятница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8.18</a:t>
            </a:r>
            <a:r>
              <a:rPr lang="ru-RU" dirty="0" smtClean="0"/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16:30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dirty="0" smtClean="0"/>
              <a:t>суббота-воскресенье   выходной</a:t>
            </a:r>
          </a:p>
        </p:txBody>
      </p:sp>
      <p:pic>
        <p:nvPicPr>
          <p:cNvPr id="2051" name="Picture 3" descr="B:\Users\SOB\Desktop\Бюджет для граждан\Фото для бюджета\2530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5950" y="3778250"/>
            <a:ext cx="4427537" cy="2514600"/>
          </a:xfrm>
          <a:prstGeom prst="rect">
            <a:avLst/>
          </a:prstGeom>
          <a:noFill/>
        </p:spPr>
      </p:pic>
      <p:grpSp>
        <p:nvGrpSpPr>
          <p:cNvPr id="10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11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21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4"/>
              <p:cNvSpPr txBox="1"/>
              <p:nvPr/>
            </p:nvSpPr>
            <p:spPr>
              <a:xfrm>
                <a:off x="6762750" y="381748"/>
                <a:ext cx="245403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26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20" name="object 21"/>
            <p:cNvSpPr txBox="1"/>
            <p:nvPr/>
          </p:nvSpPr>
          <p:spPr>
            <a:xfrm>
              <a:off x="1276350" y="364210"/>
              <a:ext cx="54102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002060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Контактная информация для граждан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629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Единица измерения</a:t>
                      </a:r>
                      <a:endParaRPr lang="ru-RU" sz="800" b="1" spc="-10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План 2021 год</a:t>
                      </a:r>
                      <a:endParaRPr sz="800" dirty="0">
                        <a:solidFill>
                          <a:schemeClr val="bg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2021 год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</a:tr>
              <a:tr h="21717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Финансы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Доходы, всего (стр. 1.11</a:t>
                      </a:r>
                      <a:r>
                        <a:rPr lang="ru-RU" sz="11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+ стр. 1.12)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984,19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983,56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доходы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179,38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179,36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 налог на вмененный доход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   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1.</a:t>
                      </a:r>
                      <a:r>
                        <a:rPr lang="en-US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 (сумма исчисленного вмененного дохода)      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с патентной системы налогообложения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2,08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2,08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5,91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5,91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Единый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сельскохозяйственный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1,30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1,30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  1.</a:t>
                      </a:r>
                      <a:r>
                        <a:rPr lang="en-US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.1. налоговая база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26,58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26,58</a:t>
                      </a:r>
                      <a:endParaRPr lang="ru-RU" sz="800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2,18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2,19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Прочие налоги и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сборы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84,56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84,52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Неналоговые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21,08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21,06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Прочие доходы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099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Итого доходов (сумма строк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</a:t>
                      </a: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,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296,49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297,35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5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1.1</a:t>
                      </a:r>
                      <a:r>
                        <a:rPr lang="en-US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Средства, получаемые от вышестоящих уровней власти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687,70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686,21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5206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2. Финансирование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муниципальных программ (</a:t>
                      </a:r>
                      <a:r>
                        <a:rPr lang="ru-RU" sz="1000" b="1" spc="-10" baseline="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858,88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840,21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38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</a:t>
                      </a:r>
                      <a:r>
                        <a:rPr lang="ru-RU" sz="1000" b="1" spc="-10" dirty="0" err="1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справочно</a:t>
                      </a: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):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7,16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10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7,16</a:t>
                      </a:r>
                      <a:endParaRPr lang="ru-RU" sz="10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3.1. Земельный налог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7,16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7,16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3.2. Налог на имущество физических лиц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13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II</a:t>
                      </a:r>
                      <a:r>
                        <a:rPr lang="ru-RU" sz="11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. Производственная 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12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 Оборот организаций (по полному кругу) по видам экономической деятельности*,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1860,0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1980,0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76419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i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 в том числе:</a:t>
                      </a:r>
                      <a:endParaRPr lang="ru-RU" sz="800" i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41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1.1. Сельское хозяйство, охота и лесное хозяйство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411,6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420,6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1.2. Добыча полезных ископаемых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8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1.3. Обрабатывающие производства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25,9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30,5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6961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    1.4. Обеспечение электрической энергией, газом и паром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81,2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88,8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1.5. Строительство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510,9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512,5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8363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1.6. Оптовая и розничная торговля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818,0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820,0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8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1.7. Транспортировка и хранение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12,5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1552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 1.8. Деятельность</a:t>
                      </a:r>
                      <a:r>
                        <a:rPr lang="ru-RU" sz="800" b="1" spc="-10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в области информации и связи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27000" marR="9525" marT="9525" marB="9525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млн. руб.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0,00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2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2050" name="Picture 2" descr="B:\Users\SOB\Desktop\Бюджет для граждан\Фото\depositphotos_85954884-stock-photo-financial-charts-with-calcul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7283450"/>
            <a:ext cx="532923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602005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4207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90550" y="798107"/>
          <a:ext cx="6629399" cy="4416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6136"/>
                <a:gridCol w="1194542"/>
                <a:gridCol w="1194542"/>
                <a:gridCol w="1274179"/>
              </a:tblGrid>
              <a:tr h="324572"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00" spc="-15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Наименование</a:t>
                      </a:r>
                      <a:r>
                        <a:rPr sz="900" spc="-9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показателя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154305" indent="-20638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Единица измерения</a:t>
                      </a:r>
                      <a:endParaRPr lang="ru-RU" sz="900" b="1" spc="-10" dirty="0">
                        <a:solidFill>
                          <a:schemeClr val="bg1"/>
                        </a:solidFill>
                        <a:latin typeface="Constantia" pitchFamily="18" charset="0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 defTabSz="914400" eaLnBrk="1" fontAlgn="auto" latinLnBrk="0" hangingPunct="1">
                        <a:lnSpc>
                          <a:spcPts val="8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год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Отчет  </a:t>
                      </a:r>
                    </a:p>
                    <a:p>
                      <a:pPr marL="238760" marR="154305" indent="-76835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202</a:t>
                      </a:r>
                      <a:r>
                        <a:rPr lang="en-US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1</a:t>
                      </a:r>
                      <a:r>
                        <a:rPr lang="ru-RU" sz="900" spc="-10" dirty="0" smtClean="0">
                          <a:solidFill>
                            <a:schemeClr val="bg1"/>
                          </a:solidFill>
                          <a:latin typeface="Constantia" pitchFamily="18" charset="0"/>
                        </a:rPr>
                        <a:t> год</a:t>
                      </a:r>
                      <a:endParaRPr sz="900" dirty="0">
                        <a:solidFill>
                          <a:schemeClr val="bg1"/>
                        </a:solidFill>
                        <a:latin typeface="Constantia" pitchFamily="18" charset="0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45B3B9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III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Инвестиционная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деятельность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Объем инвестиций в основной капитал за счет всех источников финансирования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281,3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274,5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IV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Денежные доходы населения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Доходы населения муниципального образования, всего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3958,7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4156,6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Среднедушевые денежные доходы ( в месяц)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17021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17872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Потребительский рынок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410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Оборот розничной торговли в ценах соответствующего периода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951,8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973,4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20833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Оборот общественного питания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28,4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32,9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VI</a:t>
                      </a:r>
                      <a:r>
                        <a:rPr lang="ru-RU" sz="11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1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Демографические показатели</a:t>
                      </a: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11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 Численность и состав населения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1.1. Численность постоянного населения муниципального образования (на начало года)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7000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19358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19258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1.2. Среднегодовая численность населения муниципального образования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19308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19308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803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1.3. Численность детей в возрасте 3-7 лет (дошкольного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943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883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1.4. Численность детей и подростков в возрасте 8-17 лет (школьного возраста)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1669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448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1.5. Численность населения в трудоспособном</a:t>
                      </a:r>
                      <a:r>
                        <a:rPr lang="ru-RU" sz="800" b="1" spc="-10" baseline="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возрасте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6568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6444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3591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1.6. Численность населения старше трудоспособного возраста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3602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3629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0162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2. Естественное движение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2.1. Число родившихся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224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199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  <a:tr h="128260"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      2.2. Число умерших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  <a:endParaRPr lang="ru-RU" sz="800" b="1" spc="-10" dirty="0" smtClean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328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800" b="1" spc="-10" dirty="0" smtClean="0">
                          <a:latin typeface="Century Gothic" pitchFamily="34" charset="0"/>
                          <a:ea typeface="Liberation Serif" pitchFamily="18" charset="0"/>
                          <a:cs typeface="Liberation Serif" pitchFamily="18" charset="0"/>
                        </a:rPr>
                        <a:t>367</a:t>
                      </a:r>
                      <a:endParaRPr lang="ru-RU" sz="800" b="1" spc="-10" dirty="0">
                        <a:solidFill>
                          <a:srgbClr val="231F20"/>
                        </a:solidFill>
                        <a:latin typeface="Century Gothic" pitchFamily="34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24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34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3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33" name="object 21"/>
            <p:cNvSpPr txBox="1"/>
            <p:nvPr/>
          </p:nvSpPr>
          <p:spPr>
            <a:xfrm>
              <a:off x="1276350" y="315662"/>
              <a:ext cx="5410200" cy="321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ПОКАЗАТЕЛИ </a:t>
              </a: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СОЦИАЛЬНО-ЭКОНОМИЧЕСКОГО </a:t>
              </a:r>
              <a:r>
                <a:rPr lang="ru-RU" sz="1000" b="1" spc="-2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РАЗВИТИЯ 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ШАЛИНСКОГО ГОРОДСКОГО ОКРУГА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0550" y="553085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Все стоимостные показатели рассчитываются в ценах текущих лет</a:t>
            </a:r>
            <a:endParaRPr lang="ru-RU" sz="1000" dirty="0"/>
          </a:p>
        </p:txBody>
      </p:sp>
      <p:pic>
        <p:nvPicPr>
          <p:cNvPr id="3074" name="Picture 2" descr="B:\Users\SOB\Desktop\Бюджет для граждан\Фото для бюджета\photo_2021-02-02_17-10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6216650"/>
            <a:ext cx="5994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7999" y="1083183"/>
          <a:ext cx="4819349" cy="142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951"/>
                <a:gridCol w="914400"/>
                <a:gridCol w="595394"/>
                <a:gridCol w="654802"/>
                <a:gridCol w="654802"/>
              </a:tblGrid>
              <a:tr h="485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8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8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8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8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8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8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8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985138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983566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91.1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800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Налоговые </a:t>
                      </a:r>
                      <a:r>
                        <a:rPr sz="1000" spc="-4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 </a:t>
                      </a:r>
                      <a:r>
                        <a:rPr lang="ru-RU" sz="1000" spc="-4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неналоговые</a:t>
                      </a:r>
                      <a:r>
                        <a:rPr sz="1000" spc="-65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297443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297354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99.9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120.6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Безвозмездные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поступления</a:t>
                      </a:r>
                      <a:endParaRPr sz="100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687696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686212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99.8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0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82.4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Расходы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  <a:endParaRPr sz="1000" b="1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981247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959918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97.8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88.4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17999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Дефицит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(-), </a:t>
                      </a:r>
                      <a:r>
                        <a:rPr sz="1000" b="1" spc="-4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профицит</a:t>
                      </a:r>
                      <a:r>
                        <a:rPr sz="1000" b="1" spc="-85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(+)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+3891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000" b="1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+23648</a:t>
                      </a:r>
                      <a:endParaRPr sz="10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х</a:t>
                      </a:r>
                      <a:endParaRPr sz="10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66750" y="3168650"/>
          <a:ext cx="6623994" cy="4085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000"/>
                <a:gridCol w="899998"/>
                <a:gridCol w="985953"/>
                <a:gridCol w="814043"/>
              </a:tblGrid>
              <a:tr h="358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  бюджетные 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1725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b="1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Источники 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финансирования дефицита </a:t>
                      </a:r>
                      <a:r>
                        <a:rPr sz="8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бюджета</a:t>
                      </a:r>
                      <a:r>
                        <a:rPr sz="800" b="1" spc="8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8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8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-3891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-23648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607.8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источники внутреннего финансирования бюджета</a:t>
                      </a: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из них: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59084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-25329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-42.9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Исполнение муниципальных гарантий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-40516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-27829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68..7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Возврат бюджетных кредитов, предоставленных юридическим лицам из бюджетов городских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97100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Получение кредитов от других бюджетов бюджетной системы Российской Федерации  бюджетами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городских округов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2500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Погашение бюджетами городских округов кредитов  от других бюджетов бюджетной системы Российской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964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Изменение остатков средств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-62975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1681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-2.7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-995772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Увеличение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-995772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остатков средств, всего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997453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Уменьшение прочих остатков денежных средств бюджетов городских округов</a:t>
                      </a:r>
                    </a:p>
                  </a:txBody>
                  <a:tcPr marL="85725" marR="9525" marT="9525" marB="0" anchor="ctr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997453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666750" y="27876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6750" y="2863850"/>
            <a:ext cx="38862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rebuchet MS"/>
                <a:cs typeface="Trebuchet MS"/>
              </a:rPr>
              <a:t>Источники финансирования </a:t>
            </a:r>
            <a:r>
              <a:rPr sz="1200" b="1" dirty="0" err="1">
                <a:latin typeface="Trebuchet MS"/>
                <a:cs typeface="Trebuchet MS"/>
              </a:rPr>
              <a:t>дефицита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1550" y="730250"/>
            <a:ext cx="3200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 Шалинского городского округа</a:t>
            </a:r>
            <a:endParaRPr sz="12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29150" y="730250"/>
            <a:ext cx="7623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57950" y="2863850"/>
            <a:ext cx="685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smtClean="0">
                <a:latin typeface="Trebuchet MS"/>
                <a:cs typeface="Trebuchet MS"/>
              </a:rPr>
              <a:t>.</a:t>
            </a:r>
            <a:r>
              <a:rPr sz="1000" b="1" spc="-145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7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4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4098" name="Picture 2" descr="B:\Users\SOB\Desktop\Бюджет для граждан\Фото для бюджета\nizhn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111250"/>
            <a:ext cx="2078906" cy="1371600"/>
          </a:xfrm>
          <a:prstGeom prst="rect">
            <a:avLst/>
          </a:prstGeom>
          <a:noFill/>
        </p:spPr>
      </p:pic>
      <p:pic>
        <p:nvPicPr>
          <p:cNvPr id="4099" name="Picture 3" descr="B:\Users\SOB\Desktop\Бюджет для граждан\Фото для бюджета\franchise-mypi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7435850"/>
            <a:ext cx="5105400" cy="271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0550" y="6521450"/>
            <a:ext cx="66497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15" dirty="0">
                <a:latin typeface="Trebuchet MS"/>
                <a:cs typeface="Trebuchet MS"/>
              </a:rPr>
              <a:t>Безвозмездные </a:t>
            </a:r>
            <a:r>
              <a:rPr b="1" spc="-20" dirty="0">
                <a:latin typeface="Trebuchet MS"/>
                <a:cs typeface="Trebuchet MS"/>
              </a:rPr>
              <a:t>поступления </a:t>
            </a:r>
            <a:r>
              <a:rPr b="1" spc="15" dirty="0" err="1">
                <a:latin typeface="Trebuchet MS"/>
                <a:cs typeface="Trebuchet MS"/>
              </a:rPr>
              <a:t>из</a:t>
            </a:r>
            <a:r>
              <a:rPr b="1" spc="15" dirty="0">
                <a:latin typeface="Trebuchet MS"/>
                <a:cs typeface="Trebuchet MS"/>
              </a:rPr>
              <a:t> </a:t>
            </a:r>
            <a:r>
              <a:rPr lang="ru-RU" b="1" spc="-15" dirty="0" smtClean="0">
                <a:latin typeface="Trebuchet MS"/>
                <a:cs typeface="Trebuchet MS"/>
              </a:rPr>
              <a:t>областного </a:t>
            </a:r>
            <a:r>
              <a:rPr b="1" spc="5" smtClean="0">
                <a:latin typeface="Trebuchet MS"/>
                <a:cs typeface="Trebuchet MS"/>
              </a:rPr>
              <a:t>бюджета</a:t>
            </a: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</a:t>
            </a:r>
          </a:p>
          <a:p>
            <a:pPr marL="12700">
              <a:lnSpc>
                <a:spcPct val="100000"/>
              </a:lnSpc>
            </a:pPr>
            <a:r>
              <a:rPr lang="ru-RU" b="1" spc="5" dirty="0" smtClean="0">
                <a:latin typeface="Trebuchet MS"/>
                <a:cs typeface="Trebuchet MS"/>
              </a:rPr>
              <a:t>                                                                                 </a:t>
            </a:r>
            <a:r>
              <a:rPr lang="ru-RU" b="1" spc="-25" dirty="0" err="1" smtClean="0">
                <a:latin typeface="Trebuchet MS"/>
                <a:cs typeface="Trebuchet MS"/>
              </a:rPr>
              <a:t>тыс</a:t>
            </a:r>
            <a:r>
              <a:rPr b="1" spc="-25" dirty="0" smtClean="0">
                <a:latin typeface="Trebuchet MS"/>
                <a:cs typeface="Trebuchet MS"/>
              </a:rPr>
              <a:t>.</a:t>
            </a:r>
            <a:r>
              <a:rPr b="1" spc="-145" dirty="0" smtClean="0">
                <a:latin typeface="Trebuchet MS"/>
                <a:cs typeface="Trebuchet MS"/>
              </a:rPr>
              <a:t> </a:t>
            </a:r>
            <a:r>
              <a:rPr b="1" spc="-35" dirty="0">
                <a:latin typeface="Trebuchet MS"/>
                <a:cs typeface="Trebuchet MS"/>
              </a:rPr>
              <a:t>руб</a:t>
            </a:r>
            <a:r>
              <a:rPr b="1" spc="-35" dirty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graphicFrame>
        <p:nvGraphicFramePr>
          <p:cNvPr id="40" name="object 22"/>
          <p:cNvGraphicFramePr>
            <a:graphicFrameLocks noGrp="1"/>
          </p:cNvGraphicFramePr>
          <p:nvPr/>
        </p:nvGraphicFramePr>
        <p:xfrm>
          <a:off x="438150" y="7131050"/>
          <a:ext cx="6858000" cy="2843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758"/>
                <a:gridCol w="1577838"/>
                <a:gridCol w="1049820"/>
                <a:gridCol w="931792"/>
                <a:gridCol w="931792"/>
              </a:tblGrid>
              <a:tr h="679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661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жденные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sz="14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бюджетные  </a:t>
                      </a:r>
                      <a:endParaRPr lang="ru-RU" sz="1400" b="1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153035" marR="68580" indent="-76835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 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назначения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4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lang="ru-RU" sz="1400" b="1" spc="4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</a:t>
                      </a:r>
                      <a:r>
                        <a:rPr lang="ru-RU" sz="1400" b="1" spc="-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400" b="1" spc="-2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ния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lang="ru-RU" sz="14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Динамика</a:t>
                      </a:r>
                      <a:endParaRPr lang="ru-RU" sz="1400" b="1" spc="-5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1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sz="1400" b="1" spc="-17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 </a:t>
                      </a:r>
                    </a:p>
                    <a:p>
                      <a:pPr algn="ctr">
                        <a:lnSpc>
                          <a:spcPts val="880"/>
                        </a:lnSpc>
                      </a:pPr>
                      <a:endParaRPr lang="ru-RU" sz="14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880"/>
                        </a:lnSpc>
                      </a:pP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году, 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4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695642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694158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99.8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83.1</a:t>
                      </a:r>
                      <a:endParaRPr sz="14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0838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Дотации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308931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308931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77.4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6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Субсидии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21575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21574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100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24.9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Субвенции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329889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329090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99.8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104.1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20817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Иные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межбюджетные</a:t>
                      </a:r>
                      <a:r>
                        <a:rPr sz="1400" spc="-7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трансферты</a:t>
                      </a:r>
                      <a:endParaRPr sz="14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35247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34563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98.1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104.4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42" name="object 27"/>
          <p:cNvSpPr/>
          <p:nvPr/>
        </p:nvSpPr>
        <p:spPr>
          <a:xfrm>
            <a:off x="438150" y="60642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Группа 30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3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5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8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5122" name="Picture 2" descr="B:\Users\SOB\Desktop\Бюджет для граждан\Фото для бюджета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882650"/>
            <a:ext cx="7086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197" name="object 23"/>
          <p:cNvGraphicFramePr>
            <a:graphicFrameLocks noGrp="1"/>
          </p:cNvGraphicFramePr>
          <p:nvPr/>
        </p:nvGraphicFramePr>
        <p:xfrm>
          <a:off x="514350" y="2330450"/>
          <a:ext cx="7010401" cy="2571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838200"/>
                <a:gridCol w="914400"/>
                <a:gridCol w="762000"/>
                <a:gridCol w="685800"/>
                <a:gridCol w="609600"/>
                <a:gridCol w="609600"/>
                <a:gridCol w="609601"/>
              </a:tblGrid>
              <a:tr h="19644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82563" marR="205104" indent="0" algn="ctr">
                        <a:lnSpc>
                          <a:spcPts val="800"/>
                        </a:lnSpc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о бюджете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975" marR="46990" algn="ctr">
                        <a:lnSpc>
                          <a:spcPts val="800"/>
                        </a:lnSpc>
                      </a:pP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очнен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бю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000" b="1" spc="-1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sz="1000" b="1" spc="-5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000" b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ная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74663" indent="-474663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Изменение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основных</a:t>
                      </a:r>
                      <a:r>
                        <a:rPr sz="10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характеристик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84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447040" marR="107314" indent="-332740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07314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lang="ru-RU" sz="100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Решение </a:t>
                      </a:r>
                      <a:r>
                        <a:rPr sz="1000" b="1" spc="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sz="1000" b="1" spc="-12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окончательной 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редакции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191770" marR="177800" indent="-9525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endParaRPr lang="ru-RU" sz="1000" b="1" spc="-1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177800" indent="0" algn="ctr">
                        <a:lnSpc>
                          <a:spcPts val="800"/>
                        </a:lnSpc>
                        <a:spcBef>
                          <a:spcPts val="215"/>
                        </a:spcBef>
                      </a:pPr>
                      <a:r>
                        <a:rPr sz="1000" b="1" spc="-1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Уточненная</a:t>
                      </a:r>
                      <a:r>
                        <a:rPr sz="1000" b="1" spc="-10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сводная  бюджетная</a:t>
                      </a:r>
                      <a:r>
                        <a:rPr sz="100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роспись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B8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.12.20</a:t>
                      </a: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419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lang="ru-RU" sz="1000" b="1" spc="-20" dirty="0" smtClean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1000" b="1" spc="-2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.20</a:t>
                      </a:r>
                      <a:r>
                        <a:rPr lang="ru-RU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lang="en-US" sz="1000" b="1" spc="-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  <a:p>
                      <a:pPr marL="47625" algn="ctr">
                        <a:lnSpc>
                          <a:spcPts val="880"/>
                        </a:lnSpc>
                      </a:pPr>
                      <a:r>
                        <a:rPr sz="1000" b="1" spc="1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000" b="1" spc="-12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000" b="1" spc="-12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38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0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 algn="ctr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57785">
                        <a:lnSpc>
                          <a:spcPts val="88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+/-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endParaRPr sz="1000" dirty="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B8BE"/>
                    </a:solidFill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r>
                        <a:rPr sz="1200" b="1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954479.8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985138.4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+30658.6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103.2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Налоговые 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неналоговые</a:t>
                      </a:r>
                      <a:r>
                        <a:rPr sz="1200" spc="-6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283032.7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297442.6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+14409.9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105.1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Безвозмездные</a:t>
                      </a:r>
                      <a:r>
                        <a:rPr sz="1200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поступления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671447.1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687695.7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+16248.6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102.4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Расходы</a:t>
                      </a:r>
                      <a:r>
                        <a:rPr sz="1200" b="1" spc="-9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endParaRPr sz="1200" b="1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954479.8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981246.8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981246.8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+26767.0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102.8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+26767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 smtClean="0">
                          <a:latin typeface="Century Gothic"/>
                          <a:cs typeface="Century Gothic"/>
                        </a:rPr>
                        <a:t>102.8</a:t>
                      </a:r>
                      <a:endParaRPr sz="1200" b="1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spc="-4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Дефицит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(-), 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профицит</a:t>
                      </a:r>
                      <a:r>
                        <a:rPr sz="1200" spc="-8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3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(+)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3.9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8" name="object 33"/>
          <p:cNvSpPr txBox="1"/>
          <p:nvPr/>
        </p:nvSpPr>
        <p:spPr>
          <a:xfrm>
            <a:off x="438150" y="1339850"/>
            <a:ext cx="67818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b="1" spc="-20" dirty="0">
                <a:latin typeface="Trebuchet MS"/>
                <a:cs typeface="Trebuchet MS"/>
              </a:rPr>
              <a:t>Изменение </a:t>
            </a:r>
            <a:r>
              <a:rPr b="1" spc="-5">
                <a:latin typeface="Trebuchet MS"/>
                <a:cs typeface="Trebuchet MS"/>
              </a:rPr>
              <a:t>основных </a:t>
            </a:r>
            <a:r>
              <a:rPr b="1" spc="-10" smtClean="0">
                <a:latin typeface="Trebuchet MS"/>
                <a:cs typeface="Trebuchet MS"/>
              </a:rPr>
              <a:t>характеристик </a:t>
            </a:r>
            <a:r>
              <a:rPr lang="ru-RU" b="1" spc="-15" dirty="0" smtClean="0">
                <a:latin typeface="Trebuchet MS"/>
                <a:cs typeface="Trebuchet MS"/>
              </a:rPr>
              <a:t>местного</a:t>
            </a:r>
            <a:r>
              <a:rPr b="1" spc="-15" dirty="0" smtClean="0">
                <a:latin typeface="Trebuchet MS"/>
                <a:cs typeface="Trebuchet MS"/>
              </a:rPr>
              <a:t> </a:t>
            </a:r>
            <a:r>
              <a:rPr b="1" spc="5">
                <a:latin typeface="Trebuchet MS"/>
                <a:cs typeface="Trebuchet MS"/>
              </a:rPr>
              <a:t>бюджета</a:t>
            </a:r>
            <a:r>
              <a:rPr b="1" spc="-180">
                <a:latin typeface="Trebuchet MS"/>
                <a:cs typeface="Trebuchet MS"/>
              </a:rPr>
              <a:t> </a:t>
            </a: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endParaRPr lang="en-US" b="1" spc="-180" dirty="0" smtClean="0">
              <a:latin typeface="Trebuchet MS"/>
              <a:cs typeface="Trebuchet MS"/>
            </a:endParaRPr>
          </a:p>
          <a:p>
            <a:pPr marL="12700" marR="5080" algn="ctr">
              <a:lnSpc>
                <a:spcPts val="1100"/>
              </a:lnSpc>
            </a:pPr>
            <a:r>
              <a:rPr b="1" spc="-15" smtClean="0">
                <a:latin typeface="Trebuchet MS"/>
                <a:cs typeface="Trebuchet MS"/>
              </a:rPr>
              <a:t>относительно  </a:t>
            </a:r>
            <a:r>
              <a:rPr b="1" spc="-15" dirty="0">
                <a:latin typeface="Trebuchet MS"/>
                <a:cs typeface="Trebuchet MS"/>
              </a:rPr>
              <a:t>первоначально </a:t>
            </a:r>
            <a:r>
              <a:rPr b="1" spc="-5" dirty="0">
                <a:latin typeface="Trebuchet MS"/>
                <a:cs typeface="Trebuchet MS"/>
              </a:rPr>
              <a:t>утвержденных</a:t>
            </a:r>
            <a:r>
              <a:rPr b="1" spc="-1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показателей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99" name="object 38"/>
          <p:cNvSpPr txBox="1"/>
          <p:nvPr/>
        </p:nvSpPr>
        <p:spPr>
          <a:xfrm>
            <a:off x="6610350" y="1949450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latin typeface="Trebuchet MS"/>
                <a:cs typeface="Trebuchet MS"/>
              </a:rPr>
              <a:t>.</a:t>
            </a:r>
            <a:r>
              <a:rPr sz="1000" b="1" spc="-145" dirty="0" smtClean="0">
                <a:latin typeface="Trebuchet MS"/>
                <a:cs typeface="Trebuchet MS"/>
              </a:rPr>
              <a:t> </a:t>
            </a:r>
            <a:r>
              <a:rPr sz="1000" b="1" spc="-35" dirty="0"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3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6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B:\Users\SOB\Desktop\Бюджет для граждан\Фото для бюджета\1592675035_b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6445250"/>
            <a:ext cx="6553200" cy="2465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250"/>
            <a:ext cx="324002" cy="1090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4556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3" y="4105"/>
                </a:lnTo>
                <a:lnTo>
                  <a:pt x="15322" y="15308"/>
                </a:lnTo>
                <a:lnTo>
                  <a:pt x="4110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0" y="256031"/>
                </a:lnTo>
                <a:lnTo>
                  <a:pt x="15322" y="272662"/>
                </a:lnTo>
                <a:lnTo>
                  <a:pt x="31953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38" y="283874"/>
                </a:lnTo>
                <a:lnTo>
                  <a:pt x="272670" y="272662"/>
                </a:lnTo>
                <a:lnTo>
                  <a:pt x="283885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5" y="31937"/>
                </a:lnTo>
                <a:lnTo>
                  <a:pt x="272670" y="15308"/>
                </a:lnTo>
                <a:lnTo>
                  <a:pt x="256038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40001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857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44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0584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417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666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35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440586" y="390741"/>
            <a:ext cx="256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БДЖЕТА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06" name="object 102"/>
          <p:cNvSpPr txBox="1"/>
          <p:nvPr/>
        </p:nvSpPr>
        <p:spPr>
          <a:xfrm>
            <a:off x="819150" y="958850"/>
            <a:ext cx="647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dirty="0">
                <a:latin typeface="Trebuchet MS"/>
                <a:cs typeface="Trebuchet MS"/>
              </a:rPr>
              <a:t>Структура </a:t>
            </a:r>
            <a:r>
              <a:rPr sz="1600" b="1" err="1">
                <a:latin typeface="Trebuchet MS"/>
                <a:cs typeface="Trebuchet MS"/>
              </a:rPr>
              <a:t>доходов</a:t>
            </a:r>
            <a:r>
              <a:rPr sz="1600" b="1">
                <a:latin typeface="Trebuchet MS"/>
                <a:cs typeface="Trebuchet MS"/>
              </a:rPr>
              <a:t> </a:t>
            </a:r>
            <a:r>
              <a:rPr sz="1600" b="1" spc="5" smtClean="0">
                <a:latin typeface="Trebuchet MS"/>
                <a:cs typeface="Trebuchet MS"/>
              </a:rPr>
              <a:t>бюджета</a:t>
            </a:r>
            <a:r>
              <a:rPr lang="en-US" sz="1600" b="1" spc="5" dirty="0" smtClean="0">
                <a:latin typeface="Trebuchet MS"/>
                <a:cs typeface="Trebuchet MS"/>
              </a:rPr>
              <a:t> </a:t>
            </a:r>
            <a:r>
              <a:rPr lang="ru-RU" sz="1600" b="1" spc="5" dirty="0" smtClean="0">
                <a:latin typeface="Trebuchet MS"/>
                <a:cs typeface="Trebuchet MS"/>
              </a:rPr>
              <a:t>Шалинского городского округа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3" name="Группа 87"/>
          <p:cNvGrpSpPr/>
          <p:nvPr/>
        </p:nvGrpSpPr>
        <p:grpSpPr>
          <a:xfrm>
            <a:off x="285750" y="2101850"/>
            <a:ext cx="6961360" cy="4419600"/>
            <a:chOff x="-12495" y="6433127"/>
            <a:chExt cx="7560187" cy="4319154"/>
          </a:xfrm>
        </p:grpSpPr>
        <p:grpSp>
          <p:nvGrpSpPr>
            <p:cNvPr id="4" name="Группа 86"/>
            <p:cNvGrpSpPr/>
            <p:nvPr/>
          </p:nvGrpSpPr>
          <p:grpSpPr>
            <a:xfrm>
              <a:off x="-12495" y="6879936"/>
              <a:ext cx="7560187" cy="3872345"/>
              <a:chOff x="-12495" y="6879936"/>
              <a:chExt cx="7560187" cy="3872345"/>
            </a:xfrm>
          </p:grpSpPr>
          <p:graphicFrame>
            <p:nvGraphicFramePr>
              <p:cNvPr id="207" name="Диаграмма 206"/>
              <p:cNvGraphicFramePr/>
              <p:nvPr/>
            </p:nvGraphicFramePr>
            <p:xfrm>
              <a:off x="4042492" y="6879936"/>
              <a:ext cx="3505200" cy="38723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08" name="Диаграмма 207"/>
              <p:cNvGraphicFramePr/>
              <p:nvPr/>
            </p:nvGraphicFramePr>
            <p:xfrm>
              <a:off x="-12495" y="6879936"/>
              <a:ext cx="3505200" cy="37978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5" name="Группа 242"/>
            <p:cNvGrpSpPr/>
            <p:nvPr/>
          </p:nvGrpSpPr>
          <p:grpSpPr>
            <a:xfrm>
              <a:off x="2221886" y="6433127"/>
              <a:ext cx="2565400" cy="2250539"/>
              <a:chOff x="2096245" y="5899727"/>
              <a:chExt cx="2565400" cy="2250539"/>
            </a:xfrm>
          </p:grpSpPr>
          <p:grpSp>
            <p:nvGrpSpPr>
              <p:cNvPr id="6" name="Группа 193"/>
              <p:cNvGrpSpPr/>
              <p:nvPr/>
            </p:nvGrpSpPr>
            <p:grpSpPr>
              <a:xfrm>
                <a:off x="2178999" y="7091218"/>
                <a:ext cx="2399892" cy="165430"/>
                <a:chOff x="2350829" y="3725527"/>
                <a:chExt cx="2399892" cy="165430"/>
              </a:xfrm>
            </p:grpSpPr>
            <p:sp>
              <p:nvSpPr>
                <p:cNvPr id="227" name="object 53"/>
                <p:cNvSpPr/>
                <p:nvPr/>
              </p:nvSpPr>
              <p:spPr>
                <a:xfrm>
                  <a:off x="2350829" y="3725527"/>
                  <a:ext cx="960735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8" name="object 60"/>
                <p:cNvSpPr/>
                <p:nvPr/>
              </p:nvSpPr>
              <p:spPr>
                <a:xfrm>
                  <a:off x="3261133" y="3725527"/>
                  <a:ext cx="1489588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9" name="object 61"/>
                <p:cNvSpPr txBox="1"/>
                <p:nvPr/>
              </p:nvSpPr>
              <p:spPr>
                <a:xfrm>
                  <a:off x="2516340" y="3725527"/>
                  <a:ext cx="2090174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доходы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7" name="Группа 194"/>
              <p:cNvGrpSpPr/>
              <p:nvPr/>
            </p:nvGrpSpPr>
            <p:grpSpPr>
              <a:xfrm>
                <a:off x="2427264" y="7389091"/>
                <a:ext cx="1903362" cy="165430"/>
                <a:chOff x="2599094" y="4023400"/>
                <a:chExt cx="1903362" cy="165430"/>
              </a:xfrm>
            </p:grpSpPr>
            <p:sp>
              <p:nvSpPr>
                <p:cNvPr id="224" name="object 47"/>
                <p:cNvSpPr/>
                <p:nvPr/>
              </p:nvSpPr>
              <p:spPr>
                <a:xfrm>
                  <a:off x="2599094" y="4023400"/>
                  <a:ext cx="712469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5" name="object 54"/>
                <p:cNvSpPr/>
                <p:nvPr/>
              </p:nvSpPr>
              <p:spPr>
                <a:xfrm>
                  <a:off x="3261133" y="4023400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5CD85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6" name="object 62"/>
                <p:cNvSpPr txBox="1"/>
                <p:nvPr/>
              </p:nvSpPr>
              <p:spPr>
                <a:xfrm>
                  <a:off x="2847359" y="4023400"/>
                  <a:ext cx="1451611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2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Акцизы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8" name="Группа 195"/>
              <p:cNvGrpSpPr/>
              <p:nvPr/>
            </p:nvGrpSpPr>
            <p:grpSpPr>
              <a:xfrm>
                <a:off x="2427264" y="7984836"/>
                <a:ext cx="1986117" cy="165430"/>
                <a:chOff x="2599094" y="4619145"/>
                <a:chExt cx="1986117" cy="165430"/>
              </a:xfrm>
            </p:grpSpPr>
            <p:sp>
              <p:nvSpPr>
                <p:cNvPr id="221" name="object 48"/>
                <p:cNvSpPr/>
                <p:nvPr/>
              </p:nvSpPr>
              <p:spPr>
                <a:xfrm>
                  <a:off x="2599094" y="4619145"/>
                  <a:ext cx="795225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2" name="object 55"/>
                <p:cNvSpPr/>
                <p:nvPr/>
              </p:nvSpPr>
              <p:spPr>
                <a:xfrm>
                  <a:off x="3343888" y="4619145"/>
                  <a:ext cx="1241323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3" name="object 64"/>
                <p:cNvSpPr txBox="1"/>
                <p:nvPr/>
              </p:nvSpPr>
              <p:spPr>
                <a:xfrm>
                  <a:off x="2681849" y="4619145"/>
                  <a:ext cx="182880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-85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35" dirty="0" err="1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совокупныйдоход</a:t>
                  </a:r>
                  <a:r>
                    <a:rPr lang="ru-RU" sz="1100" spc="35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9" name="Группа 199"/>
              <p:cNvGrpSpPr/>
              <p:nvPr/>
            </p:nvGrpSpPr>
            <p:grpSpPr>
              <a:xfrm>
                <a:off x="2096245" y="6793345"/>
                <a:ext cx="2565400" cy="165430"/>
                <a:chOff x="2268075" y="3427654"/>
                <a:chExt cx="2565400" cy="165430"/>
              </a:xfrm>
            </p:grpSpPr>
            <p:sp>
              <p:nvSpPr>
                <p:cNvPr id="218" name="object 49"/>
                <p:cNvSpPr/>
                <p:nvPr/>
              </p:nvSpPr>
              <p:spPr>
                <a:xfrm>
                  <a:off x="2268075" y="3427654"/>
                  <a:ext cx="960734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9" name="object 56"/>
                <p:cNvSpPr/>
                <p:nvPr/>
              </p:nvSpPr>
              <p:spPr>
                <a:xfrm>
                  <a:off x="3178378" y="3427654"/>
                  <a:ext cx="165509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0" name="object 65"/>
                <p:cNvSpPr txBox="1"/>
                <p:nvPr/>
              </p:nvSpPr>
              <p:spPr>
                <a:xfrm>
                  <a:off x="2350830" y="3427654"/>
                  <a:ext cx="2399890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</a:pP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Налоги </a:t>
                  </a:r>
                  <a:r>
                    <a:rPr sz="1100" spc="20" dirty="0" err="1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на</a:t>
                  </a:r>
                  <a:r>
                    <a:rPr sz="1100" spc="20" dirty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 </a:t>
                  </a: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имущество физических лиц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0" name="Группа 200"/>
              <p:cNvGrpSpPr/>
              <p:nvPr/>
            </p:nvGrpSpPr>
            <p:grpSpPr>
              <a:xfrm>
                <a:off x="2427264" y="7686964"/>
                <a:ext cx="1986117" cy="165430"/>
                <a:chOff x="2599094" y="4321273"/>
                <a:chExt cx="1986117" cy="165430"/>
              </a:xfrm>
            </p:grpSpPr>
            <p:sp>
              <p:nvSpPr>
                <p:cNvPr id="215" name="object 50"/>
                <p:cNvSpPr/>
                <p:nvPr/>
              </p:nvSpPr>
              <p:spPr>
                <a:xfrm>
                  <a:off x="2599094" y="4321273"/>
                  <a:ext cx="795224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6" name="object 57"/>
                <p:cNvSpPr/>
                <p:nvPr/>
              </p:nvSpPr>
              <p:spPr>
                <a:xfrm>
                  <a:off x="3343888" y="4321273"/>
                  <a:ext cx="124132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FA6D2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7" name="object 66"/>
                <p:cNvSpPr txBox="1"/>
                <p:nvPr/>
              </p:nvSpPr>
              <p:spPr>
                <a:xfrm>
                  <a:off x="3095623" y="4321273"/>
                  <a:ext cx="1057199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Госпошлина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1" name="Группа 200"/>
              <p:cNvGrpSpPr/>
              <p:nvPr/>
            </p:nvGrpSpPr>
            <p:grpSpPr>
              <a:xfrm>
                <a:off x="2096245" y="6569940"/>
                <a:ext cx="2565400" cy="165431"/>
                <a:chOff x="2268075" y="3028290"/>
                <a:chExt cx="2565400" cy="165431"/>
              </a:xfrm>
            </p:grpSpPr>
            <p:sp>
              <p:nvSpPr>
                <p:cNvPr id="231" name="object 50"/>
                <p:cNvSpPr/>
                <p:nvPr/>
              </p:nvSpPr>
              <p:spPr>
                <a:xfrm>
                  <a:off x="2268075" y="3028290"/>
                  <a:ext cx="960733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2" name="object 57"/>
                <p:cNvSpPr/>
                <p:nvPr/>
              </p:nvSpPr>
              <p:spPr>
                <a:xfrm>
                  <a:off x="3178378" y="3028291"/>
                  <a:ext cx="1655097" cy="148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8B86E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3" name="object 66"/>
                <p:cNvSpPr txBox="1"/>
                <p:nvPr/>
              </p:nvSpPr>
              <p:spPr>
                <a:xfrm>
                  <a:off x="2516340" y="3028291"/>
                  <a:ext cx="1981202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Земельный налог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2" name="Группа 200"/>
              <p:cNvGrpSpPr/>
              <p:nvPr/>
            </p:nvGrpSpPr>
            <p:grpSpPr>
              <a:xfrm>
                <a:off x="2096245" y="6272068"/>
                <a:ext cx="2565400" cy="165430"/>
                <a:chOff x="2268075" y="2561218"/>
                <a:chExt cx="2565400" cy="165430"/>
              </a:xfrm>
            </p:grpSpPr>
            <p:sp>
              <p:nvSpPr>
                <p:cNvPr id="235" name="object 50"/>
                <p:cNvSpPr/>
                <p:nvPr/>
              </p:nvSpPr>
              <p:spPr>
                <a:xfrm>
                  <a:off x="2268075" y="2561218"/>
                  <a:ext cx="1126242" cy="14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6" name="object 57"/>
                <p:cNvSpPr/>
                <p:nvPr/>
              </p:nvSpPr>
              <p:spPr>
                <a:xfrm>
                  <a:off x="3343888" y="2561219"/>
                  <a:ext cx="1489587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rgbClr val="B2928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7" name="object 66"/>
                <p:cNvSpPr txBox="1"/>
                <p:nvPr/>
              </p:nvSpPr>
              <p:spPr>
                <a:xfrm>
                  <a:off x="2681849" y="2561218"/>
                  <a:ext cx="1769453" cy="165430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Неналоговые доходы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  <p:grpSp>
            <p:nvGrpSpPr>
              <p:cNvPr id="14" name="Группа 200"/>
              <p:cNvGrpSpPr/>
              <p:nvPr/>
            </p:nvGrpSpPr>
            <p:grpSpPr>
              <a:xfrm>
                <a:off x="2261754" y="5899727"/>
                <a:ext cx="2234380" cy="165430"/>
                <a:chOff x="2433584" y="2016067"/>
                <a:chExt cx="2234380" cy="165430"/>
              </a:xfrm>
            </p:grpSpPr>
            <p:sp>
              <p:nvSpPr>
                <p:cNvPr id="240" name="object 50"/>
                <p:cNvSpPr/>
                <p:nvPr/>
              </p:nvSpPr>
              <p:spPr>
                <a:xfrm>
                  <a:off x="2433584" y="2016067"/>
                  <a:ext cx="877980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69" h="142239">
                      <a:moveTo>
                        <a:pt x="712114" y="0"/>
                      </a:moveTo>
                      <a:lnTo>
                        <a:pt x="74777" y="0"/>
                      </a:lnTo>
                      <a:lnTo>
                        <a:pt x="0" y="70942"/>
                      </a:lnTo>
                      <a:lnTo>
                        <a:pt x="74777" y="141859"/>
                      </a:lnTo>
                      <a:lnTo>
                        <a:pt x="712114" y="141859"/>
                      </a:lnTo>
                      <a:lnTo>
                        <a:pt x="712114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1" name="object 57"/>
                <p:cNvSpPr/>
                <p:nvPr/>
              </p:nvSpPr>
              <p:spPr>
                <a:xfrm>
                  <a:off x="3261132" y="2016067"/>
                  <a:ext cx="1406832" cy="14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470" h="142239">
                      <a:moveTo>
                        <a:pt x="637336" y="0"/>
                      </a:moveTo>
                      <a:lnTo>
                        <a:pt x="0" y="0"/>
                      </a:lnTo>
                      <a:lnTo>
                        <a:pt x="0" y="141859"/>
                      </a:lnTo>
                      <a:lnTo>
                        <a:pt x="637336" y="141859"/>
                      </a:lnTo>
                      <a:lnTo>
                        <a:pt x="712114" y="70942"/>
                      </a:lnTo>
                      <a:lnTo>
                        <a:pt x="637336" y="0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2" name="object 66"/>
                <p:cNvSpPr txBox="1"/>
                <p:nvPr/>
              </p:nvSpPr>
              <p:spPr>
                <a:xfrm>
                  <a:off x="2433584" y="2016068"/>
                  <a:ext cx="2068871" cy="165429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700" algn="ctr">
                    <a:lnSpc>
                      <a:spcPct val="100000"/>
                    </a:lnSpc>
                  </a:pPr>
                  <a:r>
                    <a:rPr lang="ru-RU" sz="1100" spc="40" dirty="0" smtClean="0">
                      <a:solidFill>
                        <a:srgbClr val="231F20"/>
                      </a:solidFill>
                      <a:latin typeface="Arial Narrow"/>
                      <a:cs typeface="Arial Narrow"/>
                    </a:rPr>
                    <a:t>Безвозмездные поступления</a:t>
                  </a:r>
                  <a:endParaRPr sz="1100" dirty="0">
                    <a:latin typeface="Arial Narrow"/>
                    <a:cs typeface="Arial Narrow"/>
                  </a:endParaRPr>
                </a:p>
              </p:txBody>
            </p:sp>
          </p:grpSp>
        </p:grpSp>
      </p:grpSp>
      <p:grpSp>
        <p:nvGrpSpPr>
          <p:cNvPr id="21" name="Группа 63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65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75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7</a:t>
                </a:r>
                <a:endParaRPr lang="en-US" sz="1200" b="1" spc="25" dirty="0">
                  <a:solidFill>
                    <a:srgbClr val="009DA2"/>
                  </a:solidFill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74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152650" y="694055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:\Users\SOB\Desktop\Бюджет для граждан\Фото\budg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6750050"/>
            <a:ext cx="4762501" cy="3176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6000" y="12"/>
            <a:ext cx="323989" cy="10907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42" y="342011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35673" y="0"/>
                </a:moveTo>
                <a:lnTo>
                  <a:pt x="52324" y="0"/>
                </a:lnTo>
                <a:lnTo>
                  <a:pt x="31959" y="4105"/>
                </a:lnTo>
                <a:lnTo>
                  <a:pt x="15327" y="15308"/>
                </a:lnTo>
                <a:lnTo>
                  <a:pt x="4112" y="31937"/>
                </a:lnTo>
                <a:lnTo>
                  <a:pt x="0" y="52324"/>
                </a:lnTo>
                <a:lnTo>
                  <a:pt x="0" y="235661"/>
                </a:lnTo>
                <a:lnTo>
                  <a:pt x="4112" y="256031"/>
                </a:lnTo>
                <a:lnTo>
                  <a:pt x="15327" y="272662"/>
                </a:lnTo>
                <a:lnTo>
                  <a:pt x="31959" y="283874"/>
                </a:lnTo>
                <a:lnTo>
                  <a:pt x="52324" y="287985"/>
                </a:lnTo>
                <a:lnTo>
                  <a:pt x="235673" y="287985"/>
                </a:lnTo>
                <a:lnTo>
                  <a:pt x="256043" y="283874"/>
                </a:lnTo>
                <a:lnTo>
                  <a:pt x="272675" y="272662"/>
                </a:lnTo>
                <a:lnTo>
                  <a:pt x="283887" y="256031"/>
                </a:lnTo>
                <a:lnTo>
                  <a:pt x="287997" y="235661"/>
                </a:lnTo>
                <a:lnTo>
                  <a:pt x="287997" y="52324"/>
                </a:lnTo>
                <a:lnTo>
                  <a:pt x="283887" y="31937"/>
                </a:lnTo>
                <a:lnTo>
                  <a:pt x="272675" y="15308"/>
                </a:lnTo>
                <a:lnTo>
                  <a:pt x="256043" y="4105"/>
                </a:lnTo>
                <a:lnTo>
                  <a:pt x="235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420704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506590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597242"/>
            <a:ext cx="7740015" cy="0"/>
          </a:xfrm>
          <a:custGeom>
            <a:avLst/>
            <a:gdLst/>
            <a:ahLst/>
            <a:cxnLst/>
            <a:rect l="l" t="t" r="r" b="b"/>
            <a:pathLst>
              <a:path w="7740015">
                <a:moveTo>
                  <a:pt x="0" y="0"/>
                </a:moveTo>
                <a:lnTo>
                  <a:pt x="7739997" y="0"/>
                </a:lnTo>
              </a:path>
            </a:pathLst>
          </a:custGeom>
          <a:ln w="6350">
            <a:solidFill>
              <a:srgbClr val="8A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602008"/>
            <a:ext cx="5016500" cy="0"/>
          </a:xfrm>
          <a:custGeom>
            <a:avLst/>
            <a:gdLst/>
            <a:ahLst/>
            <a:cxnLst/>
            <a:rect l="l" t="t" r="r" b="b"/>
            <a:pathLst>
              <a:path w="5016500">
                <a:moveTo>
                  <a:pt x="0" y="0"/>
                </a:moveTo>
                <a:lnTo>
                  <a:pt x="5016138" y="0"/>
                </a:lnTo>
              </a:path>
            </a:pathLst>
          </a:custGeom>
          <a:ln w="36004">
            <a:solidFill>
              <a:srgbClr val="00A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0511356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5">
                <a:moveTo>
                  <a:pt x="0" y="0"/>
                </a:moveTo>
                <a:lnTo>
                  <a:pt x="4229411" y="0"/>
                </a:lnTo>
              </a:path>
            </a:pathLst>
          </a:custGeom>
          <a:ln w="36004">
            <a:solidFill>
              <a:srgbClr val="00B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420707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329" y="0"/>
                </a:lnTo>
              </a:path>
            </a:pathLst>
          </a:custGeom>
          <a:ln w="36004">
            <a:solidFill>
              <a:srgbClr val="A2DA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90550" y="1189563"/>
          <a:ext cx="6623995" cy="4970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280"/>
                <a:gridCol w="792343"/>
                <a:gridCol w="792343"/>
                <a:gridCol w="792343"/>
                <a:gridCol w="792343"/>
                <a:gridCol w="792343"/>
              </a:tblGrid>
              <a:tr h="351396">
                <a:tc rowSpan="2">
                  <a:txBody>
                    <a:bodyPr/>
                    <a:lstStyle/>
                    <a:p>
                      <a:pPr marL="865188" indent="-865188" algn="ctr">
                        <a:lnSpc>
                          <a:spcPct val="100000"/>
                        </a:lnSpc>
                      </a:pPr>
                      <a:r>
                        <a:rPr sz="1000" b="1" spc="-1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9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показателя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Бюджет</a:t>
                      </a:r>
                    </a:p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7313" marR="68580" indent="-11113" algn="ctr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Факт январь - декабрь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B8B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Отклонение , </a:t>
                      </a:r>
                      <a:r>
                        <a:rPr sz="1000" b="1" spc="4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B8BE"/>
                    </a:solidFill>
                  </a:tcPr>
                </a:tc>
              </a:tr>
              <a:tr h="351396">
                <a:tc vMerge="1">
                  <a:txBody>
                    <a:bodyPr/>
                    <a:lstStyle/>
                    <a:p>
                      <a:pPr marL="866140">
                        <a:lnSpc>
                          <a:spcPct val="100000"/>
                        </a:lnSpc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313" marR="68580" indent="-11113">
                        <a:lnSpc>
                          <a:spcPts val="800"/>
                        </a:lnSpc>
                        <a:spcBef>
                          <a:spcPts val="240"/>
                        </a:spcBef>
                      </a:pP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202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бюджету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8B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к 20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20</a:t>
                      </a:r>
                      <a:r>
                        <a:rPr lang="ru-RU" sz="1000" b="1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г.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8BE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r>
                        <a:rPr sz="1000" b="1" spc="-10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всего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985138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983566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1063091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99,8</a:t>
                      </a:r>
                      <a:endParaRPr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indent="-3079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92,5</a:t>
                      </a:r>
                      <a:endParaRPr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spc="8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в</a:t>
                      </a:r>
                      <a:r>
                        <a:rPr sz="1000" spc="-10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3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том </a:t>
                      </a:r>
                      <a:r>
                        <a:rPr sz="1000" spc="-35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числе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128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Налоговые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1000" b="1" spc="-15" dirty="0" err="1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неналоговые</a:t>
                      </a:r>
                      <a:r>
                        <a:rPr sz="1000" b="1" spc="-14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297442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297355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246551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861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0" indent="-307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120,6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Налог </a:t>
                      </a:r>
                      <a:r>
                        <a:rPr lang="ru-RU" sz="1000" spc="-7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на  </a:t>
                      </a:r>
                      <a:r>
                        <a:rPr lang="ru-RU" sz="100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доходы 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физических</a:t>
                      </a:r>
                      <a:r>
                        <a:rPr lang="ru-RU" sz="1000" spc="-8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000" spc="-3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лиц</a:t>
                      </a:r>
                      <a:endParaRPr lang="ru-RU" sz="1000" dirty="0" smtClean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179381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179363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149274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120,1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Акцизы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68447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68447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58832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116,3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13478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13475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2852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472,5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02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spc="-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Единый налог</a:t>
                      </a:r>
                      <a:r>
                        <a:rPr lang="ru-RU" sz="1000" spc="-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на вмененный доход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949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940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3416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99,0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27,5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6919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Единый сельскохозяйственный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1299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515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 на патент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2078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2078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180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1154,4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213402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Налог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н</a:t>
                      </a: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а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имущество физических лиц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2184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2189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4768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9"/>
                        </a:spcBef>
                        <a:tabLst/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45,9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06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Земельный налог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5913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5905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6329</a:t>
                      </a:r>
                      <a:endParaRPr lang="ru-RU"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94,6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9201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Госпошлина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2631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2595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2753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98,6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94,3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08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Арендная плата за земельные</a:t>
                      </a:r>
                      <a:r>
                        <a:rPr lang="ru-RU" sz="1000" spc="-25" baseline="0" dirty="0" smtClean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участки</a:t>
                      </a:r>
                      <a:endParaRPr lang="ru-RU" sz="1000" spc="-25" dirty="0" smtClean="0">
                        <a:solidFill>
                          <a:srgbClr val="231F2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5887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5648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104,2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Доход от сдачи в аренду имущества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4387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4382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8900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49,2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Платежи при пользовании природными ресурсами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13,9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платных услуг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632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631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290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217,6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Доходы от продажи активов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2611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2608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577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just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indent="-34925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451,9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2384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5" dirty="0" smtClean="0">
                          <a:solidFill>
                            <a:srgbClr val="231F20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Штрафные санкции, возмещение ущерба</a:t>
                      </a:r>
                      <a:endParaRPr lang="ru-RU" sz="1000" spc="-25" dirty="0">
                        <a:solidFill>
                          <a:srgbClr val="231F20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3708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3702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2527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 algn="just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 indent="-32067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000" dirty="0" smtClean="0">
                          <a:latin typeface="Century Gothic"/>
                          <a:cs typeface="Century Gothic"/>
                        </a:rPr>
                        <a:t>146,5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9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spc="10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Безвозмездные</a:t>
                      </a:r>
                      <a:r>
                        <a:rPr lang="ru-RU" sz="1000" b="1" spc="-8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000" b="1" spc="-15" dirty="0" smtClean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поступления</a:t>
                      </a:r>
                      <a:endParaRPr lang="ru-RU"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687696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686211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819540</a:t>
                      </a:r>
                      <a:endParaRPr lang="ru-RU" sz="1000" b="1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99,8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B8BE"/>
                      </a:solidFill>
                      <a:prstDash val="solid"/>
                    </a:lnT>
                    <a:lnB w="6350">
                      <a:solidFill>
                        <a:srgbClr val="00B8BE"/>
                      </a:solidFill>
                      <a:prstDash val="solid"/>
                    </a:lnB>
                    <a:solidFill>
                      <a:srgbClr val="B9E3E5"/>
                    </a:solidFill>
                  </a:tcPr>
                </a:tc>
                <a:tc>
                  <a:txBody>
                    <a:bodyPr/>
                    <a:lstStyle/>
                    <a:p>
                      <a:pPr marL="349250" marR="0" indent="-3492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rebuchet MS"/>
                          <a:cs typeface="Trebuchet MS"/>
                        </a:rPr>
                        <a:t>84,0</a:t>
                      </a:r>
                    </a:p>
                  </a:txBody>
                  <a:tcPr marL="0" marR="0" marT="0" marB="0">
                    <a:lnL w="6350">
                      <a:solidFill>
                        <a:srgbClr val="00B8BE"/>
                      </a:solidFill>
                      <a:prstDash val="solid"/>
                    </a:lnL>
                    <a:lnR w="6350">
                      <a:solidFill>
                        <a:srgbClr val="00B8BE"/>
                      </a:solidFill>
                      <a:prstDash val="solid"/>
                    </a:lnR>
                    <a:lnT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3E5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635299" y="390741"/>
            <a:ext cx="309499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42290" algn="l"/>
              </a:tabLst>
            </a:pPr>
            <a:r>
              <a:rPr sz="1800" b="1" spc="-22" baseline="2314" dirty="0">
                <a:solidFill>
                  <a:srgbClr val="009DA2"/>
                </a:solidFill>
                <a:latin typeface="Trebuchet MS"/>
                <a:cs typeface="Trebuchet MS"/>
              </a:rPr>
              <a:t>	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ОСНОВНЫЕ ПАРАМЕТРЫ</a:t>
            </a:r>
            <a:r>
              <a:rPr sz="12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БЮДЖЕТА</a:t>
            </a:r>
            <a:endParaRPr sz="1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30" err="1" smtClean="0">
                <a:solidFill>
                  <a:srgbClr val="00B8BE"/>
                </a:solidFill>
                <a:latin typeface="Trebuchet MS"/>
                <a:cs typeface="Trebuchet MS"/>
              </a:rPr>
              <a:t>Исполнение</a:t>
            </a:r>
            <a:r>
              <a:rPr sz="1200" b="1" spc="-15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smtClean="0">
                <a:solidFill>
                  <a:srgbClr val="00B8BE"/>
                </a:solidFill>
                <a:latin typeface="Trebuchet MS"/>
                <a:cs typeface="Trebuchet MS"/>
              </a:rPr>
              <a:t>бюджета </a:t>
            </a:r>
            <a:r>
              <a:rPr sz="1200" b="1" spc="-15" dirty="0" err="1">
                <a:solidFill>
                  <a:srgbClr val="00B8BE"/>
                </a:solidFill>
                <a:latin typeface="Trebuchet MS"/>
                <a:cs typeface="Trebuchet MS"/>
              </a:rPr>
              <a:t>по</a:t>
            </a:r>
            <a:r>
              <a:rPr sz="1200" b="1" spc="-225" dirty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lang="en-US" sz="1200" b="1" spc="-22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200" b="1" spc="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доходам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62419" y="925436"/>
            <a:ext cx="68613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b="1" spc="-25" dirty="0" err="1" smtClean="0">
                <a:solidFill>
                  <a:srgbClr val="00B8BE"/>
                </a:solidFill>
                <a:latin typeface="Trebuchet MS"/>
                <a:cs typeface="Trebuchet MS"/>
              </a:rPr>
              <a:t>тыс</a:t>
            </a:r>
            <a:r>
              <a:rPr sz="1000" b="1" spc="-25" dirty="0" smtClean="0">
                <a:solidFill>
                  <a:srgbClr val="00B8BE"/>
                </a:solidFill>
                <a:latin typeface="Trebuchet MS"/>
                <a:cs typeface="Trebuchet MS"/>
              </a:rPr>
              <a:t>.</a:t>
            </a:r>
            <a:r>
              <a:rPr sz="1000" b="1" spc="-145" dirty="0" smtClean="0">
                <a:solidFill>
                  <a:srgbClr val="00B8BE"/>
                </a:solidFill>
                <a:latin typeface="Trebuchet MS"/>
                <a:cs typeface="Trebuchet MS"/>
              </a:rPr>
              <a:t> </a:t>
            </a:r>
            <a:r>
              <a:rPr sz="1000" b="1" spc="-35" dirty="0">
                <a:solidFill>
                  <a:srgbClr val="00B8BE"/>
                </a:solidFill>
                <a:latin typeface="Trebuchet MS"/>
                <a:cs typeface="Trebuchet MS"/>
              </a:rPr>
              <a:t>руб.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0550" y="6521450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9525">
            <a:solidFill>
              <a:srgbClr val="8A8C8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299" y="6860499"/>
            <a:ext cx="3175635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С 1 января 2020 года в бюджет Шалинского городского округа  зачисляется  от  налога  на доходы физических лиц: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- 15% (в соответствии с Бюджетным  кодексом Российской Федерации);</a:t>
            </a:r>
          </a:p>
          <a:p>
            <a:pPr algn="just"/>
            <a:r>
              <a:rPr lang="ru-RU" sz="1050" dirty="0" smtClean="0">
                <a:solidFill>
                  <a:srgbClr val="231F20"/>
                </a:solidFill>
                <a:latin typeface="Century Gothic"/>
                <a:cs typeface="Century Gothic"/>
              </a:rPr>
              <a:t>-  1% (в соответствии с законом Свердловской  области от 12 октября 2015 года № 99 – ОЗ «О внесении  изменений в закон Свердловской области «Об установлении единых нормативов отчислений в бюджеты муниципальных образований, расположенных на территории Свердловской области, от налога на доходы физических лиц, подлежащего зачислению в областной бюджет»). В структуре налоговых и неналоговых доходов более 60,5 % составляет  поступление налога на доходы физических лиц. </a:t>
            </a:r>
          </a:p>
          <a:p>
            <a:pPr algn="just"/>
            <a:r>
              <a:rPr lang="ru-RU" sz="1050" dirty="0" smtClean="0"/>
              <a:t>   </a:t>
            </a:r>
          </a:p>
          <a:p>
            <a:pPr algn="just"/>
            <a:r>
              <a:rPr lang="ru-RU" sz="1050" dirty="0" smtClean="0"/>
              <a:t>    </a:t>
            </a:r>
          </a:p>
          <a:p>
            <a:pPr algn="just"/>
            <a:r>
              <a:rPr lang="ru-RU" sz="1050" dirty="0" smtClean="0"/>
              <a:t> </a:t>
            </a:r>
          </a:p>
          <a:p>
            <a:pPr algn="just"/>
            <a:r>
              <a:rPr lang="ru-RU" sz="1050" dirty="0" smtClean="0"/>
              <a:t>       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9300" y="6860499"/>
            <a:ext cx="3175635" cy="105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</a:pPr>
            <a:r>
              <a:rPr lang="ru-RU" sz="1100" dirty="0" smtClean="0">
                <a:solidFill>
                  <a:srgbClr val="231F20"/>
                </a:solidFill>
                <a:latin typeface="Century Gothic"/>
                <a:cs typeface="Century Gothic"/>
              </a:rPr>
              <a:t>В соответствии с законом Свердловской области от 26.12.2011г. № 128-ОЗ в бюджет Шалинского городского округа зачисляется 30% от налога, взимаемого в связи с применением упрощённой системы налогообложения</a:t>
            </a:r>
            <a:endParaRPr sz="800" dirty="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6964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538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2958" y="6877037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5036" y="0"/>
                </a:moveTo>
                <a:lnTo>
                  <a:pt x="8305" y="0"/>
                </a:lnTo>
                <a:lnTo>
                  <a:pt x="0" y="8305"/>
                </a:lnTo>
                <a:lnTo>
                  <a:pt x="0" y="15036"/>
                </a:lnTo>
                <a:lnTo>
                  <a:pt x="29895" y="44932"/>
                </a:lnTo>
                <a:lnTo>
                  <a:pt x="0" y="74828"/>
                </a:lnTo>
                <a:lnTo>
                  <a:pt x="0" y="81572"/>
                </a:lnTo>
                <a:lnTo>
                  <a:pt x="8305" y="89877"/>
                </a:lnTo>
                <a:lnTo>
                  <a:pt x="15036" y="89877"/>
                </a:lnTo>
                <a:lnTo>
                  <a:pt x="54140" y="50774"/>
                </a:lnTo>
                <a:lnTo>
                  <a:pt x="55168" y="47828"/>
                </a:lnTo>
                <a:lnTo>
                  <a:pt x="55016" y="44932"/>
                </a:lnTo>
                <a:lnTo>
                  <a:pt x="55168" y="42049"/>
                </a:lnTo>
                <a:lnTo>
                  <a:pt x="54140" y="39103"/>
                </a:lnTo>
                <a:lnTo>
                  <a:pt x="15036" y="0"/>
                </a:lnTo>
                <a:close/>
              </a:path>
            </a:pathLst>
          </a:custGeom>
          <a:solidFill>
            <a:srgbClr val="EED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0" y="196850"/>
            <a:ext cx="7740523" cy="396240"/>
            <a:chOff x="0" y="288010"/>
            <a:chExt cx="7740523" cy="396240"/>
          </a:xfrm>
        </p:grpSpPr>
        <p:sp>
          <p:nvSpPr>
            <p:cNvPr id="30" name="object 3"/>
            <p:cNvSpPr/>
            <p:nvPr/>
          </p:nvSpPr>
          <p:spPr>
            <a:xfrm>
              <a:off x="756780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"/>
            <p:cNvSpPr/>
            <p:nvPr/>
          </p:nvSpPr>
          <p:spPr>
            <a:xfrm>
              <a:off x="7376998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186193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6995400" y="288010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40">
                  <a:moveTo>
                    <a:pt x="95402" y="0"/>
                  </a:moveTo>
                  <a:lnTo>
                    <a:pt x="0" y="0"/>
                  </a:lnTo>
                  <a:lnTo>
                    <a:pt x="29889" y="4607"/>
                  </a:lnTo>
                  <a:lnTo>
                    <a:pt x="54300" y="17175"/>
                  </a:lnTo>
                  <a:lnTo>
                    <a:pt x="70760" y="35816"/>
                  </a:lnTo>
                  <a:lnTo>
                    <a:pt x="76796" y="58648"/>
                  </a:lnTo>
                  <a:lnTo>
                    <a:pt x="76796" y="337350"/>
                  </a:lnTo>
                  <a:lnTo>
                    <a:pt x="70760" y="360181"/>
                  </a:lnTo>
                  <a:lnTo>
                    <a:pt x="54300" y="378823"/>
                  </a:lnTo>
                  <a:lnTo>
                    <a:pt x="29889" y="391390"/>
                  </a:lnTo>
                  <a:lnTo>
                    <a:pt x="0" y="395998"/>
                  </a:lnTo>
                  <a:lnTo>
                    <a:pt x="95402" y="395998"/>
                  </a:lnTo>
                  <a:lnTo>
                    <a:pt x="125291" y="391390"/>
                  </a:lnTo>
                  <a:lnTo>
                    <a:pt x="149702" y="378823"/>
                  </a:lnTo>
                  <a:lnTo>
                    <a:pt x="166163" y="360181"/>
                  </a:lnTo>
                  <a:lnTo>
                    <a:pt x="172199" y="337350"/>
                  </a:lnTo>
                  <a:lnTo>
                    <a:pt x="172199" y="58648"/>
                  </a:lnTo>
                  <a:lnTo>
                    <a:pt x="166163" y="35816"/>
                  </a:lnTo>
                  <a:lnTo>
                    <a:pt x="149702" y="17175"/>
                  </a:lnTo>
                  <a:lnTo>
                    <a:pt x="125291" y="4607"/>
                  </a:lnTo>
                  <a:lnTo>
                    <a:pt x="95402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7"/>
            <p:cNvSpPr/>
            <p:nvPr/>
          </p:nvSpPr>
          <p:spPr>
            <a:xfrm>
              <a:off x="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8"/>
            <p:cNvSpPr/>
            <p:nvPr/>
          </p:nvSpPr>
          <p:spPr>
            <a:xfrm>
              <a:off x="251999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504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756000" y="288010"/>
              <a:ext cx="406400" cy="396240"/>
            </a:xfrm>
            <a:custGeom>
              <a:avLst/>
              <a:gdLst/>
              <a:ahLst/>
              <a:cxnLst/>
              <a:rect l="l" t="t" r="r" b="b"/>
              <a:pathLst>
                <a:path w="406400" h="396240">
                  <a:moveTo>
                    <a:pt x="406095" y="0"/>
                  </a:moveTo>
                  <a:lnTo>
                    <a:pt x="280758" y="0"/>
                  </a:lnTo>
                  <a:lnTo>
                    <a:pt x="0" y="198031"/>
                  </a:lnTo>
                  <a:lnTo>
                    <a:pt x="280758" y="395998"/>
                  </a:lnTo>
                  <a:lnTo>
                    <a:pt x="406133" y="395998"/>
                  </a:lnTo>
                  <a:lnTo>
                    <a:pt x="125387" y="197992"/>
                  </a:lnTo>
                  <a:lnTo>
                    <a:pt x="406095" y="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44"/>
            <p:cNvGrpSpPr/>
            <p:nvPr/>
          </p:nvGrpSpPr>
          <p:grpSpPr>
            <a:xfrm>
              <a:off x="990600" y="288010"/>
              <a:ext cx="6101715" cy="396240"/>
              <a:chOff x="990600" y="288010"/>
              <a:chExt cx="6101715" cy="396240"/>
            </a:xfrm>
          </p:grpSpPr>
          <p:sp>
            <p:nvSpPr>
              <p:cNvPr id="42" name="object 12"/>
              <p:cNvSpPr/>
              <p:nvPr/>
            </p:nvSpPr>
            <p:spPr>
              <a:xfrm>
                <a:off x="990600" y="288010"/>
                <a:ext cx="610171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101715" h="396240">
                    <a:moveTo>
                      <a:pt x="6028944" y="0"/>
                    </a:moveTo>
                    <a:lnTo>
                      <a:pt x="280758" y="0"/>
                    </a:lnTo>
                    <a:lnTo>
                      <a:pt x="0" y="198031"/>
                    </a:lnTo>
                    <a:lnTo>
                      <a:pt x="280758" y="395998"/>
                    </a:lnTo>
                    <a:lnTo>
                      <a:pt x="6028944" y="395998"/>
                    </a:lnTo>
                    <a:lnTo>
                      <a:pt x="6057141" y="391390"/>
                    </a:lnTo>
                    <a:lnTo>
                      <a:pt x="6080172" y="378823"/>
                    </a:lnTo>
                    <a:lnTo>
                      <a:pt x="6095702" y="360181"/>
                    </a:lnTo>
                    <a:lnTo>
                      <a:pt x="6101397" y="337350"/>
                    </a:lnTo>
                    <a:lnTo>
                      <a:pt x="6101397" y="58648"/>
                    </a:lnTo>
                    <a:lnTo>
                      <a:pt x="6095702" y="35816"/>
                    </a:lnTo>
                    <a:lnTo>
                      <a:pt x="6080172" y="17175"/>
                    </a:lnTo>
                    <a:lnTo>
                      <a:pt x="6057141" y="4607"/>
                    </a:lnTo>
                    <a:lnTo>
                      <a:pt x="6028944" y="0"/>
                    </a:lnTo>
                    <a:close/>
                  </a:path>
                </a:pathLst>
              </a:custGeom>
              <a:solidFill>
                <a:srgbClr val="00B8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3"/>
              <p:cNvSpPr/>
              <p:nvPr/>
            </p:nvSpPr>
            <p:spPr>
              <a:xfrm>
                <a:off x="6734556" y="342011"/>
                <a:ext cx="288290" cy="288290"/>
              </a:xfrm>
              <a:custGeom>
                <a:avLst/>
                <a:gdLst/>
                <a:ahLst/>
                <a:cxnLst/>
                <a:rect l="l" t="t" r="r" b="b"/>
                <a:pathLst>
                  <a:path w="288290" h="288290">
                    <a:moveTo>
                      <a:pt x="235673" y="0"/>
                    </a:moveTo>
                    <a:lnTo>
                      <a:pt x="52324" y="0"/>
                    </a:lnTo>
                    <a:lnTo>
                      <a:pt x="31953" y="4105"/>
                    </a:lnTo>
                    <a:lnTo>
                      <a:pt x="15322" y="15308"/>
                    </a:lnTo>
                    <a:lnTo>
                      <a:pt x="4110" y="31937"/>
                    </a:lnTo>
                    <a:lnTo>
                      <a:pt x="0" y="52324"/>
                    </a:lnTo>
                    <a:lnTo>
                      <a:pt x="0" y="235661"/>
                    </a:lnTo>
                    <a:lnTo>
                      <a:pt x="4110" y="256031"/>
                    </a:lnTo>
                    <a:lnTo>
                      <a:pt x="15322" y="272662"/>
                    </a:lnTo>
                    <a:lnTo>
                      <a:pt x="31953" y="283874"/>
                    </a:lnTo>
                    <a:lnTo>
                      <a:pt x="52324" y="287985"/>
                    </a:lnTo>
                    <a:lnTo>
                      <a:pt x="235673" y="287985"/>
                    </a:lnTo>
                    <a:lnTo>
                      <a:pt x="256038" y="283874"/>
                    </a:lnTo>
                    <a:lnTo>
                      <a:pt x="272670" y="272662"/>
                    </a:lnTo>
                    <a:lnTo>
                      <a:pt x="283885" y="256031"/>
                    </a:lnTo>
                    <a:lnTo>
                      <a:pt x="287997" y="235661"/>
                    </a:lnTo>
                    <a:lnTo>
                      <a:pt x="287997" y="52324"/>
                    </a:lnTo>
                    <a:lnTo>
                      <a:pt x="283885" y="31937"/>
                    </a:lnTo>
                    <a:lnTo>
                      <a:pt x="272670" y="15308"/>
                    </a:lnTo>
                    <a:lnTo>
                      <a:pt x="256038" y="4105"/>
                    </a:lnTo>
                    <a:lnTo>
                      <a:pt x="23567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14"/>
              <p:cNvSpPr txBox="1"/>
              <p:nvPr/>
            </p:nvSpPr>
            <p:spPr>
              <a:xfrm>
                <a:off x="6822147" y="381749"/>
                <a:ext cx="113030" cy="1846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200" b="1" spc="25" dirty="0" smtClean="0">
                    <a:solidFill>
                      <a:srgbClr val="009DA2"/>
                    </a:solidFill>
                    <a:latin typeface="Gill Sans MT"/>
                    <a:cs typeface="Gill Sans MT"/>
                  </a:rPr>
                  <a:t>8</a:t>
                </a:r>
                <a:endParaRPr sz="1200" dirty="0">
                  <a:latin typeface="Gill Sans MT"/>
                  <a:cs typeface="Gill Sans MT"/>
                </a:endParaRPr>
              </a:p>
            </p:txBody>
          </p:sp>
        </p:grpSp>
        <p:sp>
          <p:nvSpPr>
            <p:cNvPr id="41" name="object 21"/>
            <p:cNvSpPr txBox="1"/>
            <p:nvPr/>
          </p:nvSpPr>
          <p:spPr>
            <a:xfrm>
              <a:off x="1276350" y="364210"/>
              <a:ext cx="5410200" cy="1667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300"/>
                </a:lnSpc>
              </a:pPr>
              <a:r>
                <a:rPr lang="ru-RU" sz="1000" b="1" spc="-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ОСНОВНЫЕ </a:t>
              </a:r>
              <a:r>
                <a:rPr lang="ru-RU" sz="1000" b="1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ПАРАМЕТРЫ БЮДЖЕТА</a:t>
              </a:r>
              <a:endParaRPr lang="ru-RU" sz="1000" dirty="0" smtClean="0">
                <a:latin typeface="Trebuchet MS"/>
                <a:cs typeface="Trebuchet MS"/>
              </a:endParaRPr>
            </a:p>
          </p:txBody>
        </p:sp>
      </p:grpSp>
      <p:pic>
        <p:nvPicPr>
          <p:cNvPr id="8194" name="Picture 2" descr="B:\Users\SOB\Desktop\Бюджет для граждан\Фото\1613545468_202-p-kartinki-na-belom-fone-dlya-prezentatsii-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7969250"/>
            <a:ext cx="29718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9559</TotalTime>
  <Words>3879</Words>
  <Application>Microsoft Office PowerPoint</Application>
  <PresentationFormat>Произвольный</PresentationFormat>
  <Paragraphs>1272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lmi</dc:creator>
  <cp:lastModifiedBy>SOB</cp:lastModifiedBy>
  <cp:revision>1126</cp:revision>
  <dcterms:created xsi:type="dcterms:W3CDTF">2016-08-30T03:47:38Z</dcterms:created>
  <dcterms:modified xsi:type="dcterms:W3CDTF">2022-07-01T04:08:59Z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2016-05-05T00:00:00Z</vt:filetime>
  </property>
  <property fmtid="{D5CDD505-2E9C-101B-9397-08002B2CF9AE}" pid="3" name="Creator">
    <vt:lpwstr>Adobe InDesign CS4 (6.0)</vt:lpwstr>
  </property>
  <property fmtid="{D5CDD505-2E9C-101B-9397-08002B2CF9AE}" pid="4" name="LastSaved">
    <vt:filetime>2016-08-30T00:00:00Z</vt:filetime>
  </property>
</Properties>
</file>